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/>
    <p:restoredTop sz="94591"/>
  </p:normalViewPr>
  <p:slideViewPr>
    <p:cSldViewPr snapToGrid="0" snapToObjects="1">
      <p:cViewPr varScale="1">
        <p:scale>
          <a:sx n="48" d="100"/>
          <a:sy n="48" d="100"/>
        </p:scale>
        <p:origin x="14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5444-191C-5A4E-B7C8-0CABA074FB9F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B682-4D75-484C-9B1E-1AEAD2853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5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5444-191C-5A4E-B7C8-0CABA074FB9F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B682-4D75-484C-9B1E-1AEAD2853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07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5444-191C-5A4E-B7C8-0CABA074FB9F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B682-4D75-484C-9B1E-1AEAD2853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45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5444-191C-5A4E-B7C8-0CABA074FB9F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B682-4D75-484C-9B1E-1AEAD2853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36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5444-191C-5A4E-B7C8-0CABA074FB9F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B682-4D75-484C-9B1E-1AEAD2853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48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5444-191C-5A4E-B7C8-0CABA074FB9F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B682-4D75-484C-9B1E-1AEAD2853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7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5444-191C-5A4E-B7C8-0CABA074FB9F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B682-4D75-484C-9B1E-1AEAD2853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3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5444-191C-5A4E-B7C8-0CABA074FB9F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B682-4D75-484C-9B1E-1AEAD2853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59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5444-191C-5A4E-B7C8-0CABA074FB9F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B682-4D75-484C-9B1E-1AEAD2853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13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5444-191C-5A4E-B7C8-0CABA074FB9F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B682-4D75-484C-9B1E-1AEAD2853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2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5444-191C-5A4E-B7C8-0CABA074FB9F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B682-4D75-484C-9B1E-1AEAD2853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98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5444-191C-5A4E-B7C8-0CABA074FB9F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1B682-4D75-484C-9B1E-1AEAD2853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0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hyperlink" Target="https://www.salud180.com/salud-a-z/glosario/calori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30035"/>
            <a:ext cx="6858000" cy="448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u="sng" dirty="0"/>
              <a:t>El </a:t>
            </a:r>
            <a:r>
              <a:rPr lang="fr-FR" b="1" i="1" u="sng" dirty="0" err="1"/>
              <a:t>gasto</a:t>
            </a:r>
            <a:r>
              <a:rPr lang="fr-FR" b="1" i="1" u="sng" dirty="0"/>
              <a:t> </a:t>
            </a:r>
            <a:r>
              <a:rPr lang="fr-FR" b="1" i="1" u="sng" dirty="0" err="1"/>
              <a:t>energetico</a:t>
            </a:r>
            <a:endParaRPr lang="fr-FR" dirty="0"/>
          </a:p>
          <a:p>
            <a:pPr lvl="5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530" y="343142"/>
            <a:ext cx="3668940" cy="8455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8" y="343142"/>
            <a:ext cx="1562792" cy="7105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470" y="201825"/>
            <a:ext cx="1333908" cy="93950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79" y="2211469"/>
            <a:ext cx="1905441" cy="17803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365760" y="2211469"/>
            <a:ext cx="269683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El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gasto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de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energía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es la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cantidad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de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energía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que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una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persona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gasta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.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Esta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energía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se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utiliza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para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permitir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que el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cuerpo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funcione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correctamente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y para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realizar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todas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sus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funciones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básicas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. Este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gasto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de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energía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depende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de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tres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elementos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esenciales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: la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energía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requerida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para el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funcionamiento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básico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(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respiración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,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latidos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cardíacos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, etc.), la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cantidad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de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energía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requerida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para la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digestión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y la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tasa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de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gasto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de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energía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en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caso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de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actividad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física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(variable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Dependiendo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de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factores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como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la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edad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, el peso o la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intensidad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del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u="none" strike="noStrike" dirty="0" err="1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esfuerzo</a:t>
            </a:r>
            <a:r>
              <a:rPr lang="fr-FR" sz="1400" i="1" u="none" strike="noStrike" dirty="0" smtClean="0">
                <a:solidFill>
                  <a:srgbClr val="000000"/>
                </a:solidFill>
                <a:effectLst/>
                <a:latin typeface="American Typewriter" charset="0"/>
                <a:ea typeface="American Typewriter" charset="0"/>
                <a:cs typeface="American Typewriter" charset="0"/>
              </a:rPr>
              <a:t>).</a:t>
            </a:r>
            <a:endParaRPr lang="fr-FR" sz="1400" i="0" u="none" strike="noStrike" dirty="0" smtClean="0">
              <a:solidFill>
                <a:srgbClr val="000000"/>
              </a:solidFill>
              <a:effectLst/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lvl="1"/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b="1" i="1" u="sng" dirty="0" smtClean="0">
                <a:latin typeface="American Typewriter" charset="0"/>
                <a:ea typeface="American Typewriter" charset="0"/>
                <a:cs typeface="American Typewriter" charset="0"/>
              </a:rPr>
              <a:t> ¿ </a:t>
            </a:r>
            <a:r>
              <a:rPr lang="fr-FR" sz="1400" b="1" i="1" u="sng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Cuales</a:t>
            </a:r>
            <a:r>
              <a:rPr lang="fr-FR" sz="1400" b="1" i="1" u="sng" dirty="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b="1" i="1" u="sng" dirty="0">
                <a:latin typeface="American Typewriter" charset="0"/>
                <a:ea typeface="American Typewriter" charset="0"/>
                <a:cs typeface="American Typewriter" charset="0"/>
              </a:rPr>
              <a:t>los </a:t>
            </a:r>
            <a:r>
              <a:rPr lang="fr-FR" sz="1400" b="1" i="1" u="sng" dirty="0" err="1">
                <a:latin typeface="American Typewriter" charset="0"/>
                <a:ea typeface="American Typewriter" charset="0"/>
                <a:cs typeface="American Typewriter" charset="0"/>
              </a:rPr>
              <a:t>gastos</a:t>
            </a:r>
            <a:r>
              <a:rPr lang="fr-FR" sz="1400" b="1" i="1" u="sng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b="1" i="1" u="sng" dirty="0" err="1">
                <a:latin typeface="American Typewriter" charset="0"/>
                <a:ea typeface="American Typewriter" charset="0"/>
                <a:cs typeface="American Typewriter" charset="0"/>
              </a:rPr>
              <a:t>energeticos</a:t>
            </a:r>
            <a:r>
              <a:rPr lang="fr-FR" sz="1400" b="1" i="1" u="sng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b="1" i="1" u="sng" dirty="0" err="1">
                <a:latin typeface="American Typewriter" charset="0"/>
                <a:ea typeface="American Typewriter" charset="0"/>
                <a:cs typeface="American Typewriter" charset="0"/>
              </a:rPr>
              <a:t>durante</a:t>
            </a:r>
            <a:r>
              <a:rPr lang="fr-FR" sz="1400" b="1" i="1" u="sng" dirty="0">
                <a:latin typeface="American Typewriter" charset="0"/>
                <a:ea typeface="American Typewriter" charset="0"/>
                <a:cs typeface="American Typewriter" charset="0"/>
              </a:rPr>
              <a:t> un </a:t>
            </a:r>
            <a:r>
              <a:rPr lang="fr-FR" sz="1400" b="1" i="1" u="sng" dirty="0" err="1">
                <a:latin typeface="American Typewriter" charset="0"/>
                <a:ea typeface="American Typewriter" charset="0"/>
                <a:cs typeface="American Typewriter" charset="0"/>
              </a:rPr>
              <a:t>enfuerzo</a:t>
            </a:r>
            <a:r>
              <a:rPr lang="fr-FR" sz="1400" b="1" i="1" u="sng" dirty="0">
                <a:latin typeface="American Typewriter" charset="0"/>
                <a:ea typeface="American Typewriter" charset="0"/>
                <a:cs typeface="American Typewriter" charset="0"/>
              </a:rPr>
              <a:t> ;</a:t>
            </a:r>
            <a:r>
              <a:rPr lang="fr-FR" sz="1400" b="1" i="1" u="sng" dirty="0" smtClean="0">
                <a:latin typeface="American Typewriter" charset="0"/>
                <a:ea typeface="American Typewriter" charset="0"/>
                <a:cs typeface="American Typewriter" charset="0"/>
              </a:rPr>
              <a:t>surf ?</a:t>
            </a:r>
          </a:p>
          <a:p>
            <a:pPr lvl="1"/>
            <a:endParaRPr lang="fr-FR" sz="1400" i="1" u="sng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lvl="1"/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Quemar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calorías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es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uno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de los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objetivos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principal que muchas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personas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tienen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al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hacer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deporte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. </a:t>
            </a:r>
            <a:r>
              <a:rPr lang="fr-FR" sz="1400" dirty="0" smtClean="0"/>
              <a:t/>
            </a:r>
            <a:br>
              <a:rPr lang="fr-FR" sz="1400" dirty="0" smtClean="0"/>
            </a:b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1780" y="1778924"/>
            <a:ext cx="189436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u="sng" dirty="0">
                <a:latin typeface="American Typewriter" charset="0"/>
                <a:ea typeface="American Typewriter" charset="0"/>
                <a:cs typeface="American Typewriter" charset="0"/>
              </a:rPr>
              <a:t>El </a:t>
            </a:r>
            <a:r>
              <a:rPr lang="fr-FR" sz="1400" b="1" i="1" u="sng" dirty="0" err="1">
                <a:latin typeface="American Typewriter" charset="0"/>
                <a:ea typeface="American Typewriter" charset="0"/>
                <a:cs typeface="American Typewriter" charset="0"/>
              </a:rPr>
              <a:t>gasto</a:t>
            </a:r>
            <a:r>
              <a:rPr lang="fr-FR" sz="1400" b="1" i="1" u="sng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b="1" i="1" u="sng" dirty="0" err="1">
                <a:latin typeface="American Typewriter" charset="0"/>
                <a:ea typeface="American Typewriter" charset="0"/>
                <a:cs typeface="American Typewriter" charset="0"/>
              </a:rPr>
              <a:t>energetico</a:t>
            </a:r>
            <a:endParaRPr lang="fr-FR" sz="1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fr-FR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fr-FR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fr-FR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fr-FR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endParaRPr lang="fr-FR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77285" y="1326873"/>
            <a:ext cx="3902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>
                <a:latin typeface="American Typewriter" charset="0"/>
                <a:ea typeface="American Typewriter" charset="0"/>
                <a:cs typeface="American Typewriter" charset="0"/>
              </a:rPr>
              <a:t>¿ </a:t>
            </a:r>
            <a:r>
              <a:rPr lang="fr-FR" b="1" i="1" u="sng" dirty="0" err="1">
                <a:latin typeface="American Typewriter" charset="0"/>
                <a:ea typeface="American Typewriter" charset="0"/>
                <a:cs typeface="American Typewriter" charset="0"/>
              </a:rPr>
              <a:t>Cuanto</a:t>
            </a:r>
            <a:r>
              <a:rPr lang="fr-FR" b="1" i="1" u="sng" dirty="0">
                <a:latin typeface="American Typewriter" charset="0"/>
                <a:ea typeface="American Typewriter" charset="0"/>
                <a:cs typeface="American Typewriter" charset="0"/>
              </a:rPr>
              <a:t> cuesta </a:t>
            </a:r>
            <a:r>
              <a:rPr lang="fr-FR" b="1" i="1" u="sng" dirty="0" err="1">
                <a:latin typeface="American Typewriter" charset="0"/>
                <a:ea typeface="American Typewriter" charset="0"/>
                <a:cs typeface="American Typewriter" charset="0"/>
              </a:rPr>
              <a:t>hacer</a:t>
            </a:r>
            <a:r>
              <a:rPr lang="fr-FR" b="1" i="1" u="sng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b="1" i="1" u="sng" dirty="0" err="1">
                <a:latin typeface="American Typewriter" charset="0"/>
                <a:ea typeface="American Typewriter" charset="0"/>
                <a:cs typeface="American Typewriter" charset="0"/>
              </a:rPr>
              <a:t>ejercicio</a:t>
            </a:r>
            <a:r>
              <a:rPr lang="fr-FR" b="1" i="1" u="sng" dirty="0">
                <a:latin typeface="American Typewriter" charset="0"/>
                <a:ea typeface="American Typewriter" charset="0"/>
                <a:cs typeface="American Typewriter" charset="0"/>
              </a:rPr>
              <a:t>?</a:t>
            </a:r>
            <a:endParaRPr lang="fr-FR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476280" y="3991777"/>
            <a:ext cx="19054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En este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caso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el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mejora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la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salud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y el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bienestar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mental  de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una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persona. </a:t>
            </a:r>
          </a:p>
          <a:p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Al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quemar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calorías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se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debe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dar en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cuenta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la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alimentación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y la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hidratación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, para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garantizar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la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buena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condición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lo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largo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del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tiempo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si que el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cuerpo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tengo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ningún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gasto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innecesario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.</a:t>
            </a:r>
          </a:p>
          <a:p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Nuestro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organismo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toma los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nutrientes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de los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alimentos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y la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convierte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en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energía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para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poder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para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poder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ejecutar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diferentes</a:t>
            </a:r>
            <a:r>
              <a:rPr lang="fr-FR" sz="1400" dirty="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movimientos</a:t>
            </a:r>
            <a:r>
              <a:rPr lang="fr-FR" sz="1400" dirty="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musculares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. Y es importante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por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que el surf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impide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un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gran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esfuerzo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físico</a:t>
            </a:r>
            <a:r>
              <a:rPr lang="fr-FR" sz="1400" dirty="0" smtClean="0">
                <a:latin typeface="American Typewriter" charset="0"/>
                <a:ea typeface="American Typewriter" charset="0"/>
                <a:cs typeface="American Typewriter" charset="0"/>
              </a:rPr>
              <a:t>.</a:t>
            </a:r>
            <a:endParaRPr lang="fr-FR" sz="1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526923" y="2211586"/>
            <a:ext cx="2025377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El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esfuerzo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físico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en el surf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depende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mucho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del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tamaño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de la tabla. Al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tener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un tabla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larga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es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más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fácil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moverse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impide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menos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esfuerzo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al contrario de l’as tabla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cortas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piden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más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esfuerzo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y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condición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física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para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utilizarla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por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lo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cual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se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gasta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más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energía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</a:p>
          <a:p>
            <a:endParaRPr lang="fr-FR" sz="1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fr-FR" sz="1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Además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hay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un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gran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variable, el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tamaño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de la ola. Una persona con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una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tabla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corta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en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una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ola grande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gasta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menos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energía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que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alguien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con el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mismo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tamaño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de ola en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una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tabla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larga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, porque con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una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tabla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corta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será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más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sencillo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tomar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la y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girar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directamente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en direction de la ola.</a:t>
            </a:r>
          </a:p>
          <a:p>
            <a:endParaRPr lang="fr-FR" sz="1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El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momento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en el que se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gasta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más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energía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es en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tomar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la ola </a:t>
            </a:r>
            <a:r>
              <a:rPr lang="fr-FR" sz="1400" dirty="0" smtClean="0">
                <a:latin typeface="American Typewriter" charset="0"/>
                <a:ea typeface="American Typewriter" charset="0"/>
                <a:cs typeface="American Typewriter" charset="0"/>
              </a:rPr>
              <a:t>.</a:t>
            </a:r>
            <a:endParaRPr lang="fr-FR" sz="1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fr-FR" sz="1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021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3.googleusercontent.com/YtVaJFtUbmpnZEGEGX_Ta3Te2P9FOxwhLcorJa9t8Nf27B-uau5OJ2ivjr3AWPHjsPRYUrlFzMRK2bwzubQ4-CDN1a8y8EwfHs5sZxsu3dPjkNSK6nxs31Z_XE_pyBTZXcVnWOnC7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03452" y="8474929"/>
            <a:ext cx="2346722" cy="143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157288"/>
            <a:ext cx="6858000" cy="581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u="sng" dirty="0" smtClean="0">
                <a:latin typeface="American Typewriter" charset="0"/>
                <a:ea typeface="American Typewriter" charset="0"/>
                <a:cs typeface="American Typewriter" charset="0"/>
              </a:rPr>
              <a:t>¿ </a:t>
            </a:r>
            <a:r>
              <a:rPr lang="fr-FR" b="1" i="1" u="sng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Cuanto</a:t>
            </a:r>
            <a:r>
              <a:rPr lang="fr-FR" b="1" i="1" u="sng" dirty="0" smtClean="0">
                <a:latin typeface="American Typewriter" charset="0"/>
                <a:ea typeface="American Typewriter" charset="0"/>
                <a:cs typeface="American Typewriter" charset="0"/>
              </a:rPr>
              <a:t> cuesta </a:t>
            </a:r>
            <a:r>
              <a:rPr lang="fr-FR" b="1" i="1" u="sng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hacer</a:t>
            </a:r>
            <a:r>
              <a:rPr lang="fr-FR" b="1" i="1" u="sng" dirty="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b="1" i="1" u="sng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ejercicio</a:t>
            </a:r>
            <a:r>
              <a:rPr lang="fr-FR" b="1" i="1" u="sng" dirty="0" smtClean="0">
                <a:latin typeface="American Typewriter" charset="0"/>
                <a:ea typeface="American Typewriter" charset="0"/>
                <a:cs typeface="American Typewriter" charset="0"/>
              </a:rPr>
              <a:t>?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793" y="119704"/>
            <a:ext cx="1630207" cy="9175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325"/>
            <a:ext cx="1853937" cy="84296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937" y="190397"/>
            <a:ext cx="3367868" cy="77618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4339" y="1858804"/>
            <a:ext cx="203239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También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la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posición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donde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se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sitúa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el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surfista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al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tomar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la ola es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muy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importante.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Alguien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que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sitúa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más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lejos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tiene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que Tamar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aún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más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y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perderá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más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energía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comprado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alguien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que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esté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más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cerca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smtClean="0">
                <a:latin typeface="American Typewriter" charset="0"/>
                <a:ea typeface="American Typewriter" charset="0"/>
                <a:cs typeface="American Typewriter" charset="0"/>
              </a:rPr>
              <a:t>.</a:t>
            </a:r>
            <a:endParaRPr lang="fr-FR" sz="1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En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general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una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surfista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que tien al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menos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un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nivel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normal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puede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gastar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entre 1500 y 2000 kcal en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una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hora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y media. En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contraposición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un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surfista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con un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nivel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inicial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posible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mente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gasta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entre 400 y 500 kcal  </a:t>
            </a:r>
            <a:r>
              <a:rPr lang="fr-FR" sz="1400" dirty="0" smtClean="0">
                <a:latin typeface="American Typewriter" charset="0"/>
                <a:ea typeface="American Typewriter" charset="0"/>
                <a:cs typeface="American Typewriter" charset="0"/>
              </a:rPr>
              <a:t>.</a:t>
            </a:r>
            <a:endParaRPr lang="fr-FR" sz="1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fr-FR" sz="1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fr-FR" sz="1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7" y="6899553"/>
            <a:ext cx="2118869" cy="130623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297086" y="1929497"/>
            <a:ext cx="215308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sobre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todo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cuando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se va en silla (paso, galope o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trote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sentado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).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Además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,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cuando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se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practica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el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trote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de pie se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refuerzan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también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los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músculos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de las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piernas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y los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glúteos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.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Quema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  <a:hlinkClick r:id="rId7"/>
              </a:rPr>
              <a:t>calorías 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en la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espalda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y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hombros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con la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equitación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tradicional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. No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obstante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, el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desgaste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energético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de este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deporte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es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irregular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; de paseo se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quema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poco porque el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esfuerzo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es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mínimo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,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mientras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que en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recorrido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con </a:t>
            </a:r>
            <a:r>
              <a:rPr lang="fr-FR" sz="1400" i="1" dirty="0" err="1">
                <a:latin typeface="American Typewriter" charset="0"/>
                <a:ea typeface="American Typewriter" charset="0"/>
                <a:cs typeface="American Typewriter" charset="0"/>
              </a:rPr>
              <a:t>obstáculos</a:t>
            </a:r>
            <a:r>
              <a:rPr lang="fr-FR" sz="1400" i="1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endParaRPr lang="fr-FR" sz="1400" i="1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y </a:t>
            </a:r>
            <a:r>
              <a:rPr lang="fr-FR" sz="1400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adiestramiento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 el </a:t>
            </a:r>
            <a:r>
              <a:rPr lang="fr-FR" sz="1400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trabajo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muscular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 se </a:t>
            </a:r>
            <a:r>
              <a:rPr lang="fr-FR" sz="1400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intensifica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 y se </a:t>
            </a:r>
            <a:r>
              <a:rPr lang="fr-FR" sz="1400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queman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 entre 350 y 600 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  <a:hlinkClick r:id="rId7"/>
              </a:rPr>
              <a:t>calorías </a:t>
            </a:r>
            <a:r>
              <a:rPr lang="fr-FR" sz="1400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por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hora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. </a:t>
            </a:r>
            <a:r>
              <a:rPr lang="fr-FR" sz="1400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Además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, </a:t>
            </a:r>
            <a:r>
              <a:rPr lang="fr-FR" sz="1400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refuerza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 el </a:t>
            </a:r>
            <a:r>
              <a:rPr lang="fr-FR" sz="1400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equilibrio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 y </a:t>
            </a:r>
            <a:r>
              <a:rPr lang="fr-FR" sz="1400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mejora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 la </a:t>
            </a:r>
            <a:r>
              <a:rPr lang="fr-FR" sz="1400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coordinación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motriz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.</a:t>
            </a:r>
            <a:endParaRPr lang="fr-FR" sz="14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fr-FR" sz="1400" i="1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fr-FR" sz="1400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fr-FR" sz="1400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fr-FR" sz="1400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fr-FR" sz="1400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fr-FR" sz="1400" dirty="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endParaRPr lang="fr-FR" sz="1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453777" y="1738794"/>
            <a:ext cx="2275636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Para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terminar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el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ejercicio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físico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mañeros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la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salud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y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retrasa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el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envejecimiento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de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una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personal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por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lo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cual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es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my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importante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hacer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deporte</a:t>
            </a:r>
            <a:endParaRPr lang="fr-FR" sz="1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mr-IN" sz="1400" dirty="0">
                <a:latin typeface="American Typewriter" charset="0"/>
                <a:ea typeface="American Typewriter" charset="0"/>
                <a:cs typeface="American Typewriter" charset="0"/>
              </a:rPr>
              <a:t>   </a:t>
            </a:r>
          </a:p>
          <a:p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El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gasto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de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energía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es la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cantidad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de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energía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que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una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persona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gasta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.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Esta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energía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se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utiliza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para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permitir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que el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cuerpo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funcione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correctamente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y para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realizar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todas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sus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funciones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básicas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. Este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gasto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de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energía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depende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de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tres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elementos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esenciales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: la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energía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requerida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para el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funcionamiento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básico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(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respiración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,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latidos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cardíacos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, etc.), la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cantidad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de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energía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requerida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para la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digestión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y la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tasa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de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gasto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de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energía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en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caso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de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actividad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física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(variable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Dependiendo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de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factores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como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la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edad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, el peso o la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intensidad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del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dirty="0" err="1">
                <a:latin typeface="American Typewriter" charset="0"/>
                <a:ea typeface="American Typewriter" charset="0"/>
                <a:cs typeface="American Typewriter" charset="0"/>
              </a:rPr>
              <a:t>esfuerzo</a:t>
            </a:r>
            <a:r>
              <a:rPr lang="fr-FR" sz="1400" dirty="0">
                <a:latin typeface="American Typewriter" charset="0"/>
                <a:ea typeface="American Typewriter" charset="0"/>
                <a:cs typeface="American Typewriter" charset="0"/>
              </a:rPr>
              <a:t>).</a:t>
            </a:r>
          </a:p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78217" y="8205787"/>
            <a:ext cx="2075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Equitación</a:t>
            </a:r>
            <a:r>
              <a:rPr lang="fr-FR" sz="1400" b="1" i="1" dirty="0" smtClean="0">
                <a:latin typeface="American Typewriter" charset="0"/>
                <a:ea typeface="American Typewriter" charset="0"/>
                <a:cs typeface="American Typewriter" charset="0"/>
              </a:rPr>
              <a:t>: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Montar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 a </a:t>
            </a:r>
            <a:r>
              <a:rPr lang="fr-FR" sz="1400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caballo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 exige un </a:t>
            </a:r>
            <a:r>
              <a:rPr lang="fr-FR" sz="1400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trabajo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muscular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fr-FR" sz="1400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muy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 importante a </a:t>
            </a:r>
            <a:r>
              <a:rPr lang="fr-FR" sz="1400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nivel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 de </a:t>
            </a:r>
            <a:r>
              <a:rPr lang="fr-FR" sz="1400" i="1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espalda</a:t>
            </a:r>
            <a:r>
              <a:rPr lang="fr-FR" sz="1400" i="1" dirty="0" smtClean="0">
                <a:latin typeface="American Typewriter" charset="0"/>
                <a:ea typeface="American Typewriter" charset="0"/>
                <a:cs typeface="American Typewriter" charset="0"/>
              </a:rPr>
              <a:t> y abdominales,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501342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638</Words>
  <Application>Microsoft Office PowerPoint</Application>
  <PresentationFormat>Format A4 (210 x 297 mm)</PresentationFormat>
  <Paragraphs>31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American Typewriter</vt:lpstr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Hadia EL GHARBI</cp:lastModifiedBy>
  <cp:revision>9</cp:revision>
  <dcterms:created xsi:type="dcterms:W3CDTF">2019-05-18T19:51:32Z</dcterms:created>
  <dcterms:modified xsi:type="dcterms:W3CDTF">2019-06-14T08:37:13Z</dcterms:modified>
</cp:coreProperties>
</file>