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9" r:id="rId3"/>
    <p:sldId id="260" r:id="rId4"/>
    <p:sldId id="281" r:id="rId5"/>
    <p:sldId id="261" r:id="rId6"/>
    <p:sldId id="257" r:id="rId7"/>
    <p:sldId id="258" r:id="rId8"/>
    <p:sldId id="259" r:id="rId9"/>
    <p:sldId id="267" r:id="rId10"/>
    <p:sldId id="268" r:id="rId11"/>
    <p:sldId id="269" r:id="rId12"/>
    <p:sldId id="270" r:id="rId13"/>
    <p:sldId id="292" r:id="rId14"/>
    <p:sldId id="262" r:id="rId15"/>
    <p:sldId id="263" r:id="rId16"/>
    <p:sldId id="264" r:id="rId17"/>
    <p:sldId id="265" r:id="rId18"/>
    <p:sldId id="266" r:id="rId19"/>
    <p:sldId id="294" r:id="rId20"/>
    <p:sldId id="271" r:id="rId21"/>
    <p:sldId id="272" r:id="rId22"/>
    <p:sldId id="273" r:id="rId23"/>
    <p:sldId id="275" r:id="rId24"/>
    <p:sldId id="274" r:id="rId25"/>
    <p:sldId id="276" r:id="rId26"/>
    <p:sldId id="277" r:id="rId27"/>
    <p:sldId id="293" r:id="rId28"/>
    <p:sldId id="280" r:id="rId29"/>
    <p:sldId id="284" r:id="rId30"/>
    <p:sldId id="285" r:id="rId31"/>
    <p:sldId id="286" r:id="rId32"/>
    <p:sldId id="287" r:id="rId33"/>
    <p:sldId id="288" r:id="rId34"/>
    <p:sldId id="290" r:id="rId35"/>
    <p:sldId id="282" r:id="rId36"/>
    <p:sldId id="289" r:id="rId3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16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41F7544-5B48-554D-BC0C-C196D27FD15F}" type="datetimeFigureOut">
              <a:rPr lang="fr-FR" smtClean="0"/>
              <a:t>11/01/16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A521D6-4319-C04B-8F0B-BE98D9DD64CA}" type="slidenum">
              <a:rPr lang="fr-FR" smtClean="0"/>
              <a:t>‹#›</a:t>
            </a:fld>
            <a:endParaRPr lang="fr-FR"/>
          </a:p>
        </p:txBody>
      </p:sp>
    </p:spTree>
    <p:extLst>
      <p:ext uri="{BB962C8B-B14F-4D97-AF65-F5344CB8AC3E}">
        <p14:creationId xmlns:p14="http://schemas.microsoft.com/office/powerpoint/2010/main" val="296015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1F7544-5B48-554D-BC0C-C196D27FD15F}" type="datetimeFigureOut">
              <a:rPr lang="fr-FR" smtClean="0"/>
              <a:t>11/01/16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A521D6-4319-C04B-8F0B-BE98D9DD64CA}" type="slidenum">
              <a:rPr lang="fr-FR" smtClean="0"/>
              <a:t>‹#›</a:t>
            </a:fld>
            <a:endParaRPr lang="fr-FR"/>
          </a:p>
        </p:txBody>
      </p:sp>
    </p:spTree>
    <p:extLst>
      <p:ext uri="{BB962C8B-B14F-4D97-AF65-F5344CB8AC3E}">
        <p14:creationId xmlns:p14="http://schemas.microsoft.com/office/powerpoint/2010/main" val="273334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1F7544-5B48-554D-BC0C-C196D27FD15F}" type="datetimeFigureOut">
              <a:rPr lang="fr-FR" smtClean="0"/>
              <a:t>11/01/16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A521D6-4319-C04B-8F0B-BE98D9DD64CA}" type="slidenum">
              <a:rPr lang="fr-FR" smtClean="0"/>
              <a:t>‹#›</a:t>
            </a:fld>
            <a:endParaRPr lang="fr-FR"/>
          </a:p>
        </p:txBody>
      </p:sp>
    </p:spTree>
    <p:extLst>
      <p:ext uri="{BB962C8B-B14F-4D97-AF65-F5344CB8AC3E}">
        <p14:creationId xmlns:p14="http://schemas.microsoft.com/office/powerpoint/2010/main" val="100493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1F7544-5B48-554D-BC0C-C196D27FD15F}" type="datetimeFigureOut">
              <a:rPr lang="fr-FR" smtClean="0"/>
              <a:t>11/01/16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A521D6-4319-C04B-8F0B-BE98D9DD64CA}" type="slidenum">
              <a:rPr lang="fr-FR" smtClean="0"/>
              <a:t>‹#›</a:t>
            </a:fld>
            <a:endParaRPr lang="fr-FR"/>
          </a:p>
        </p:txBody>
      </p:sp>
    </p:spTree>
    <p:extLst>
      <p:ext uri="{BB962C8B-B14F-4D97-AF65-F5344CB8AC3E}">
        <p14:creationId xmlns:p14="http://schemas.microsoft.com/office/powerpoint/2010/main" val="13035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41F7544-5B48-554D-BC0C-C196D27FD15F}" type="datetimeFigureOut">
              <a:rPr lang="fr-FR" smtClean="0"/>
              <a:t>11/01/16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6A521D6-4319-C04B-8F0B-BE98D9DD64CA}" type="slidenum">
              <a:rPr lang="fr-FR" smtClean="0"/>
              <a:t>‹#›</a:t>
            </a:fld>
            <a:endParaRPr lang="fr-FR"/>
          </a:p>
        </p:txBody>
      </p:sp>
    </p:spTree>
    <p:extLst>
      <p:ext uri="{BB962C8B-B14F-4D97-AF65-F5344CB8AC3E}">
        <p14:creationId xmlns:p14="http://schemas.microsoft.com/office/powerpoint/2010/main" val="382971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1F7544-5B48-554D-BC0C-C196D27FD15F}" type="datetimeFigureOut">
              <a:rPr lang="fr-FR" smtClean="0"/>
              <a:t>11/01/16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A521D6-4319-C04B-8F0B-BE98D9DD64CA}" type="slidenum">
              <a:rPr lang="fr-FR" smtClean="0"/>
              <a:t>‹#›</a:t>
            </a:fld>
            <a:endParaRPr lang="fr-FR"/>
          </a:p>
        </p:txBody>
      </p:sp>
    </p:spTree>
    <p:extLst>
      <p:ext uri="{BB962C8B-B14F-4D97-AF65-F5344CB8AC3E}">
        <p14:creationId xmlns:p14="http://schemas.microsoft.com/office/powerpoint/2010/main" val="24651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1F7544-5B48-554D-BC0C-C196D27FD15F}" type="datetimeFigureOut">
              <a:rPr lang="fr-FR" smtClean="0"/>
              <a:t>11/01/16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6A521D6-4319-C04B-8F0B-BE98D9DD64CA}" type="slidenum">
              <a:rPr lang="fr-FR" smtClean="0"/>
              <a:t>‹#›</a:t>
            </a:fld>
            <a:endParaRPr lang="fr-FR"/>
          </a:p>
        </p:txBody>
      </p:sp>
    </p:spTree>
    <p:extLst>
      <p:ext uri="{BB962C8B-B14F-4D97-AF65-F5344CB8AC3E}">
        <p14:creationId xmlns:p14="http://schemas.microsoft.com/office/powerpoint/2010/main" val="102950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D41F7544-5B48-554D-BC0C-C196D27FD15F}" type="datetimeFigureOut">
              <a:rPr lang="fr-FR" smtClean="0"/>
              <a:t>11/01/16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6A521D6-4319-C04B-8F0B-BE98D9DD64CA}" type="slidenum">
              <a:rPr lang="fr-FR" smtClean="0"/>
              <a:t>‹#›</a:t>
            </a:fld>
            <a:endParaRPr lang="fr-FR"/>
          </a:p>
        </p:txBody>
      </p:sp>
    </p:spTree>
    <p:extLst>
      <p:ext uri="{BB962C8B-B14F-4D97-AF65-F5344CB8AC3E}">
        <p14:creationId xmlns:p14="http://schemas.microsoft.com/office/powerpoint/2010/main" val="423173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1F7544-5B48-554D-BC0C-C196D27FD15F}" type="datetimeFigureOut">
              <a:rPr lang="fr-FR" smtClean="0"/>
              <a:t>11/01/16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6A521D6-4319-C04B-8F0B-BE98D9DD64CA}" type="slidenum">
              <a:rPr lang="fr-FR" smtClean="0"/>
              <a:t>‹#›</a:t>
            </a:fld>
            <a:endParaRPr lang="fr-FR"/>
          </a:p>
        </p:txBody>
      </p:sp>
    </p:spTree>
    <p:extLst>
      <p:ext uri="{BB962C8B-B14F-4D97-AF65-F5344CB8AC3E}">
        <p14:creationId xmlns:p14="http://schemas.microsoft.com/office/powerpoint/2010/main" val="4023899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41F7544-5B48-554D-BC0C-C196D27FD15F}" type="datetimeFigureOut">
              <a:rPr lang="fr-FR" smtClean="0"/>
              <a:t>11/01/16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A521D6-4319-C04B-8F0B-BE98D9DD64CA}" type="slidenum">
              <a:rPr lang="fr-FR" smtClean="0"/>
              <a:t>‹#›</a:t>
            </a:fld>
            <a:endParaRPr lang="fr-FR"/>
          </a:p>
        </p:txBody>
      </p:sp>
    </p:spTree>
    <p:extLst>
      <p:ext uri="{BB962C8B-B14F-4D97-AF65-F5344CB8AC3E}">
        <p14:creationId xmlns:p14="http://schemas.microsoft.com/office/powerpoint/2010/main" val="189597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41F7544-5B48-554D-BC0C-C196D27FD15F}" type="datetimeFigureOut">
              <a:rPr lang="fr-FR" smtClean="0"/>
              <a:t>11/01/16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6A521D6-4319-C04B-8F0B-BE98D9DD64CA}" type="slidenum">
              <a:rPr lang="fr-FR" smtClean="0"/>
              <a:t>‹#›</a:t>
            </a:fld>
            <a:endParaRPr lang="fr-FR"/>
          </a:p>
        </p:txBody>
      </p:sp>
    </p:spTree>
    <p:extLst>
      <p:ext uri="{BB962C8B-B14F-4D97-AF65-F5344CB8AC3E}">
        <p14:creationId xmlns:p14="http://schemas.microsoft.com/office/powerpoint/2010/main" val="11501897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F7544-5B48-554D-BC0C-C196D27FD15F}" type="datetimeFigureOut">
              <a:rPr lang="fr-FR" smtClean="0"/>
              <a:t>11/01/16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521D6-4319-C04B-8F0B-BE98D9DD64CA}" type="slidenum">
              <a:rPr lang="fr-FR" smtClean="0"/>
              <a:t>‹#›</a:t>
            </a:fld>
            <a:endParaRPr lang="fr-FR"/>
          </a:p>
        </p:txBody>
      </p:sp>
    </p:spTree>
    <p:extLst>
      <p:ext uri="{BB962C8B-B14F-4D97-AF65-F5344CB8AC3E}">
        <p14:creationId xmlns:p14="http://schemas.microsoft.com/office/powerpoint/2010/main" val="2749476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g"/><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g"/><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g"/><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7.xml"/><Relationship Id="rId2"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1" Type="http://schemas.openxmlformats.org/officeDocument/2006/relationships/slideLayout" Target="../slideLayouts/slideLayout6.xml"/><Relationship Id="rId2"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g"/><Relationship Id="rId3" Type="http://schemas.openxmlformats.org/officeDocument/2006/relationships/image" Target="../media/image3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gif"/><Relationship Id="rId3"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 Id="rId3" Type="http://schemas.openxmlformats.org/officeDocument/2006/relationships/image" Target="../media/image3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03399" y="513681"/>
            <a:ext cx="9827283" cy="770522"/>
          </a:xfrm>
        </p:spPr>
        <p:txBody>
          <a:bodyPr>
            <a:normAutofit fontScale="90000"/>
          </a:bodyPr>
          <a:lstStyle/>
          <a:p>
            <a:pPr algn="l"/>
            <a:r>
              <a:rPr lang="fr-FR" dirty="0" smtClean="0"/>
              <a:t>Classes de CM2 </a:t>
            </a:r>
            <a:br>
              <a:rPr lang="fr-FR" dirty="0" smtClean="0"/>
            </a:br>
            <a:r>
              <a:rPr lang="fr-FR" dirty="0" smtClean="0"/>
              <a:t>Voyage scolaire dans les Pyrénées </a:t>
            </a:r>
            <a:br>
              <a:rPr lang="fr-FR" dirty="0" smtClean="0"/>
            </a:br>
            <a:endParaRPr lang="fr-FR" dirty="0"/>
          </a:p>
        </p:txBody>
      </p:sp>
      <p:sp>
        <p:nvSpPr>
          <p:cNvPr id="3" name="Sous-titre 2"/>
          <p:cNvSpPr>
            <a:spLocks noGrp="1"/>
          </p:cNvSpPr>
          <p:nvPr>
            <p:ph type="subTitle" idx="1"/>
          </p:nvPr>
        </p:nvSpPr>
        <p:spPr>
          <a:xfrm>
            <a:off x="599373" y="5821720"/>
            <a:ext cx="7173027" cy="870404"/>
          </a:xfrm>
        </p:spPr>
        <p:txBody>
          <a:bodyPr>
            <a:normAutofit/>
          </a:bodyPr>
          <a:lstStyle/>
          <a:p>
            <a:r>
              <a:rPr lang="fr-FR" sz="2000" dirty="0" smtClean="0"/>
              <a:t> samedi 30 janvier </a:t>
            </a:r>
            <a:r>
              <a:rPr lang="fr-FR" sz="2000" dirty="0" smtClean="0"/>
              <a:t>– </a:t>
            </a:r>
            <a:r>
              <a:rPr lang="fr-FR" sz="2000" dirty="0" smtClean="0"/>
              <a:t>dimanche 7 </a:t>
            </a:r>
            <a:r>
              <a:rPr lang="fr-FR" sz="2000" dirty="0" smtClean="0"/>
              <a:t>février </a:t>
            </a:r>
            <a:r>
              <a:rPr lang="fr-FR" sz="2000" dirty="0" smtClean="0"/>
              <a:t>2016</a:t>
            </a:r>
          </a:p>
          <a:p>
            <a:r>
              <a:rPr lang="fr-FR" sz="2000" dirty="0" smtClean="0"/>
              <a:t>Lycée Français d’Alexandrie - EGYPTE</a:t>
            </a:r>
          </a:p>
          <a:p>
            <a:endParaRPr lang="fr-FR" dirty="0"/>
          </a:p>
        </p:txBody>
      </p:sp>
      <p:pic>
        <p:nvPicPr>
          <p:cNvPr id="4" name="Image 3" descr="les pyrene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00" y="1628652"/>
            <a:ext cx="8672485" cy="3938223"/>
          </a:xfrm>
          <a:prstGeom prst="rect">
            <a:avLst/>
          </a:prstGeom>
        </p:spPr>
      </p:pic>
      <p:pic>
        <p:nvPicPr>
          <p:cNvPr id="5" name="Image 4" descr="Mission laïq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00" y="99882"/>
            <a:ext cx="1574400" cy="1184321"/>
          </a:xfrm>
          <a:prstGeom prst="rect">
            <a:avLst/>
          </a:prstGeom>
        </p:spPr>
      </p:pic>
    </p:spTree>
    <p:extLst>
      <p:ext uri="{BB962C8B-B14F-4D97-AF65-F5344CB8AC3E}">
        <p14:creationId xmlns:p14="http://schemas.microsoft.com/office/powerpoint/2010/main" val="36139791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3411"/>
            <a:ext cx="8229600" cy="652842"/>
          </a:xfrm>
        </p:spPr>
        <p:txBody>
          <a:bodyPr>
            <a:normAutofit/>
          </a:bodyPr>
          <a:lstStyle/>
          <a:p>
            <a:r>
              <a:rPr lang="fr-FR" sz="3200" dirty="0" smtClean="0"/>
              <a:t>Centre d’accueil « Les 4 saisons » à </a:t>
            </a:r>
            <a:r>
              <a:rPr lang="fr-FR" sz="3200" dirty="0" err="1" smtClean="0"/>
              <a:t>Gripp</a:t>
            </a:r>
            <a:endParaRPr lang="fr-FR" sz="3200" dirty="0"/>
          </a:p>
        </p:txBody>
      </p:sp>
      <p:pic>
        <p:nvPicPr>
          <p:cNvPr id="3" name="Image 2" descr="img-78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93" y="656371"/>
            <a:ext cx="5211806" cy="3474537"/>
          </a:xfrm>
          <a:prstGeom prst="rect">
            <a:avLst/>
          </a:prstGeom>
        </p:spPr>
      </p:pic>
      <p:pic>
        <p:nvPicPr>
          <p:cNvPr id="4" name="Image 3" descr="centre-d-accueil-les-iv-saiso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1322" y="3114192"/>
            <a:ext cx="5515477" cy="3090965"/>
          </a:xfrm>
          <a:prstGeom prst="rect">
            <a:avLst/>
          </a:prstGeom>
        </p:spPr>
      </p:pic>
    </p:spTree>
    <p:extLst>
      <p:ext uri="{BB962C8B-B14F-4D97-AF65-F5344CB8AC3E}">
        <p14:creationId xmlns:p14="http://schemas.microsoft.com/office/powerpoint/2010/main" val="4915290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4174" y="456605"/>
            <a:ext cx="2405815" cy="1227127"/>
          </a:xfrm>
        </p:spPr>
        <p:txBody>
          <a:bodyPr>
            <a:normAutofit fontScale="90000"/>
          </a:bodyPr>
          <a:lstStyle/>
          <a:p>
            <a:r>
              <a:rPr lang="fr-FR" dirty="0" smtClean="0"/>
              <a:t>Les chambres </a:t>
            </a:r>
            <a:endParaRPr lang="fr-FR" dirty="0"/>
          </a:p>
        </p:txBody>
      </p:sp>
      <p:pic>
        <p:nvPicPr>
          <p:cNvPr id="3" name="Image 2" descr="chambre-de-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74" y="2955153"/>
            <a:ext cx="2263011" cy="3394517"/>
          </a:xfrm>
          <a:prstGeom prst="rect">
            <a:avLst/>
          </a:prstGeom>
        </p:spPr>
      </p:pic>
      <p:pic>
        <p:nvPicPr>
          <p:cNvPr id="4" name="Image 3" descr="chambre-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7932" y="185496"/>
            <a:ext cx="2259444" cy="3389166"/>
          </a:xfrm>
          <a:prstGeom prst="rect">
            <a:avLst/>
          </a:prstGeom>
        </p:spPr>
      </p:pic>
      <p:pic>
        <p:nvPicPr>
          <p:cNvPr id="5" name="Image 4" descr="douch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5500" y="3074654"/>
            <a:ext cx="2872760" cy="3466047"/>
          </a:xfrm>
          <a:prstGeom prst="rect">
            <a:avLst/>
          </a:prstGeom>
        </p:spPr>
      </p:pic>
      <p:sp>
        <p:nvSpPr>
          <p:cNvPr id="6" name="ZoneTexte 5"/>
          <p:cNvSpPr txBox="1"/>
          <p:nvPr/>
        </p:nvSpPr>
        <p:spPr>
          <a:xfrm>
            <a:off x="5665500" y="741984"/>
            <a:ext cx="2872760" cy="1815882"/>
          </a:xfrm>
          <a:prstGeom prst="rect">
            <a:avLst/>
          </a:prstGeom>
          <a:noFill/>
        </p:spPr>
        <p:txBody>
          <a:bodyPr wrap="square" rtlCol="0">
            <a:spAutoFit/>
          </a:bodyPr>
          <a:lstStyle/>
          <a:p>
            <a:r>
              <a:rPr lang="fr-FR" sz="2800" dirty="0" smtClean="0"/>
              <a:t>Douche et toilettes privatives dans chaque chambre</a:t>
            </a:r>
            <a:endParaRPr lang="fr-FR" sz="2800" dirty="0"/>
          </a:p>
        </p:txBody>
      </p:sp>
    </p:spTree>
    <p:extLst>
      <p:ext uri="{BB962C8B-B14F-4D97-AF65-F5344CB8AC3E}">
        <p14:creationId xmlns:p14="http://schemas.microsoft.com/office/powerpoint/2010/main" val="38012662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2495" y="4512507"/>
            <a:ext cx="3938199" cy="1143000"/>
          </a:xfrm>
        </p:spPr>
        <p:txBody>
          <a:bodyPr>
            <a:normAutofit/>
          </a:bodyPr>
          <a:lstStyle/>
          <a:p>
            <a:r>
              <a:rPr lang="fr-FR" sz="3200" dirty="0" smtClean="0"/>
              <a:t>La salle de travail / salle  informatique</a:t>
            </a:r>
            <a:endParaRPr lang="fr-FR" sz="3200" dirty="0"/>
          </a:p>
        </p:txBody>
      </p:sp>
      <p:pic>
        <p:nvPicPr>
          <p:cNvPr id="3" name="Image 2" descr="salle-informatiq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481615"/>
            <a:ext cx="4338893" cy="2892595"/>
          </a:xfrm>
          <a:prstGeom prst="rect">
            <a:avLst/>
          </a:prstGeom>
        </p:spPr>
      </p:pic>
      <p:pic>
        <p:nvPicPr>
          <p:cNvPr id="4" name="Image 3" descr="wp33f565ba_05_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236" y="331279"/>
            <a:ext cx="4197485" cy="2852836"/>
          </a:xfrm>
          <a:prstGeom prst="rect">
            <a:avLst/>
          </a:prstGeom>
        </p:spPr>
      </p:pic>
      <p:sp>
        <p:nvSpPr>
          <p:cNvPr id="5" name="ZoneTexte 4"/>
          <p:cNvSpPr txBox="1"/>
          <p:nvPr/>
        </p:nvSpPr>
        <p:spPr>
          <a:xfrm>
            <a:off x="713539" y="884673"/>
            <a:ext cx="3410715" cy="584776"/>
          </a:xfrm>
          <a:prstGeom prst="rect">
            <a:avLst/>
          </a:prstGeom>
          <a:noFill/>
        </p:spPr>
        <p:txBody>
          <a:bodyPr wrap="square" rtlCol="0">
            <a:spAutoFit/>
          </a:bodyPr>
          <a:lstStyle/>
          <a:p>
            <a:r>
              <a:rPr lang="fr-FR" sz="3200" dirty="0" smtClean="0"/>
              <a:t>L’espace repas</a:t>
            </a:r>
            <a:endParaRPr lang="fr-FR" sz="3200" dirty="0"/>
          </a:p>
        </p:txBody>
      </p:sp>
    </p:spTree>
    <p:extLst>
      <p:ext uri="{BB962C8B-B14F-4D97-AF65-F5344CB8AC3E}">
        <p14:creationId xmlns:p14="http://schemas.microsoft.com/office/powerpoint/2010/main" val="24526782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868" y="-10740"/>
            <a:ext cx="8686800" cy="1143000"/>
          </a:xfrm>
        </p:spPr>
        <p:txBody>
          <a:bodyPr>
            <a:normAutofit fontScale="90000"/>
          </a:bodyPr>
          <a:lstStyle/>
          <a:p>
            <a:r>
              <a:rPr lang="fr-FR" dirty="0" smtClean="0"/>
              <a:t>Centre international d’accueil de séjours de Toulouse </a:t>
            </a:r>
            <a:r>
              <a:rPr lang="fr-FR" sz="3600" dirty="0" smtClean="0"/>
              <a:t>(situé à côté de l’aéroport)</a:t>
            </a:r>
            <a:endParaRPr lang="fr-FR" sz="3600" dirty="0"/>
          </a:p>
        </p:txBody>
      </p:sp>
      <p:pic>
        <p:nvPicPr>
          <p:cNvPr id="4" name="Image 3" descr="a277a29c401370cb6ec445d4b1ceba8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2326" y="2961644"/>
            <a:ext cx="3829280" cy="3063424"/>
          </a:xfrm>
          <a:prstGeom prst="rect">
            <a:avLst/>
          </a:prstGeom>
        </p:spPr>
      </p:pic>
      <p:pic>
        <p:nvPicPr>
          <p:cNvPr id="5" name="Image 4" descr="27a8a2af399d5d6d14b93e2da466db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293" y="2961644"/>
            <a:ext cx="4003163" cy="3202530"/>
          </a:xfrm>
          <a:prstGeom prst="rect">
            <a:avLst/>
          </a:prstGeom>
        </p:spPr>
      </p:pic>
      <p:sp>
        <p:nvSpPr>
          <p:cNvPr id="6" name="ZoneTexte 5"/>
          <p:cNvSpPr txBox="1"/>
          <p:nvPr/>
        </p:nvSpPr>
        <p:spPr>
          <a:xfrm>
            <a:off x="870517" y="1698002"/>
            <a:ext cx="7606324" cy="830997"/>
          </a:xfrm>
          <a:prstGeom prst="rect">
            <a:avLst/>
          </a:prstGeom>
          <a:noFill/>
        </p:spPr>
        <p:txBody>
          <a:bodyPr wrap="square" rtlCol="0">
            <a:spAutoFit/>
          </a:bodyPr>
          <a:lstStyle/>
          <a:p>
            <a:r>
              <a:rPr lang="fr-FR" sz="2400" dirty="0" smtClean="0"/>
              <a:t>Une nuit sera passée au centre, le vendredi 5 février 2016, la veille du départ.</a:t>
            </a:r>
            <a:endParaRPr lang="fr-FR" sz="2400" dirty="0"/>
          </a:p>
        </p:txBody>
      </p:sp>
    </p:spTree>
    <p:extLst>
      <p:ext uri="{BB962C8B-B14F-4D97-AF65-F5344CB8AC3E}">
        <p14:creationId xmlns:p14="http://schemas.microsoft.com/office/powerpoint/2010/main" val="21536234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414976"/>
            <a:ext cx="8229600" cy="1337750"/>
          </a:xfrm>
        </p:spPr>
        <p:txBody>
          <a:bodyPr>
            <a:normAutofit fontScale="90000"/>
          </a:bodyPr>
          <a:lstStyle/>
          <a:p>
            <a:pPr algn="l"/>
            <a:r>
              <a:rPr lang="fr-FR" dirty="0" smtClean="0"/>
              <a:t>Les activités proposées au cours du séjour…</a:t>
            </a:r>
            <a:endParaRPr lang="fr-FR" dirty="0"/>
          </a:p>
        </p:txBody>
      </p:sp>
    </p:spTree>
    <p:extLst>
      <p:ext uri="{BB962C8B-B14F-4D97-AF65-F5344CB8AC3E}">
        <p14:creationId xmlns:p14="http://schemas.microsoft.com/office/powerpoint/2010/main" val="9303424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86055" y="146218"/>
            <a:ext cx="3709867" cy="1143000"/>
          </a:xfrm>
        </p:spPr>
        <p:txBody>
          <a:bodyPr/>
          <a:lstStyle/>
          <a:p>
            <a:r>
              <a:rPr lang="fr-FR" dirty="0" smtClean="0"/>
              <a:t>le ski de fond</a:t>
            </a:r>
            <a:endParaRPr lang="fr-FR" dirty="0"/>
          </a:p>
        </p:txBody>
      </p:sp>
    </p:spTree>
    <p:extLst>
      <p:ext uri="{BB962C8B-B14F-4D97-AF65-F5344CB8AC3E}">
        <p14:creationId xmlns:p14="http://schemas.microsoft.com/office/powerpoint/2010/main" val="22303875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521" y="4223716"/>
            <a:ext cx="4894876" cy="2333381"/>
          </a:xfrm>
        </p:spPr>
        <p:txBody>
          <a:bodyPr>
            <a:noAutofit/>
          </a:bodyPr>
          <a:lstStyle/>
          <a:p>
            <a:pPr algn="l"/>
            <a:r>
              <a:rPr lang="fr-FR" sz="3600" dirty="0" smtClean="0"/>
              <a:t>Ballade en raquettes et découverte du milieu montagnard (jumelles mises à disposition)</a:t>
            </a:r>
            <a:endParaRPr lang="fr-FR" sz="3600" dirty="0"/>
          </a:p>
        </p:txBody>
      </p:sp>
      <p:pic>
        <p:nvPicPr>
          <p:cNvPr id="3" name="Image 2" descr="raquettes-neige-pyrenees-pyrenea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848695"/>
          </a:xfrm>
          <a:prstGeom prst="rect">
            <a:avLst/>
          </a:prstGeom>
        </p:spPr>
      </p:pic>
      <p:pic>
        <p:nvPicPr>
          <p:cNvPr id="4" name="Image 3" descr="randonnée-raquettes-pyrénées-cirque-gavarnie-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107" y="3638372"/>
            <a:ext cx="4292838" cy="3219628"/>
          </a:xfrm>
          <a:prstGeom prst="rect">
            <a:avLst/>
          </a:prstGeom>
        </p:spPr>
      </p:pic>
    </p:spTree>
    <p:extLst>
      <p:ext uri="{BB962C8B-B14F-4D97-AF65-F5344CB8AC3E}">
        <p14:creationId xmlns:p14="http://schemas.microsoft.com/office/powerpoint/2010/main" val="17484606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00326" y="1958371"/>
            <a:ext cx="1897478" cy="1143000"/>
          </a:xfrm>
        </p:spPr>
        <p:txBody>
          <a:bodyPr/>
          <a:lstStyle/>
          <a:p>
            <a:r>
              <a:rPr lang="fr-FR" dirty="0" smtClean="0"/>
              <a:t>La luge </a:t>
            </a:r>
            <a:endParaRPr lang="fr-FR" dirty="0"/>
          </a:p>
        </p:txBody>
      </p:sp>
    </p:spTree>
    <p:extLst>
      <p:ext uri="{BB962C8B-B14F-4D97-AF65-F5344CB8AC3E}">
        <p14:creationId xmlns:p14="http://schemas.microsoft.com/office/powerpoint/2010/main" val="30118378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384801" y="5967937"/>
            <a:ext cx="7049228" cy="709918"/>
          </a:xfrm>
        </p:spPr>
        <p:txBody>
          <a:bodyPr>
            <a:normAutofit fontScale="90000"/>
          </a:bodyPr>
          <a:lstStyle/>
          <a:p>
            <a:r>
              <a:rPr lang="fr-FR" dirty="0" smtClean="0"/>
              <a:t>Ballade en chiens de traineaux</a:t>
            </a:r>
            <a:endParaRPr lang="fr-FR" dirty="0"/>
          </a:p>
        </p:txBody>
      </p:sp>
    </p:spTree>
    <p:extLst>
      <p:ext uri="{BB962C8B-B14F-4D97-AF65-F5344CB8AC3E}">
        <p14:creationId xmlns:p14="http://schemas.microsoft.com/office/powerpoint/2010/main" val="11780723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onstruction-iglo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ZoneTexte 2"/>
          <p:cNvSpPr txBox="1"/>
          <p:nvPr/>
        </p:nvSpPr>
        <p:spPr>
          <a:xfrm>
            <a:off x="5408624" y="6291352"/>
            <a:ext cx="3596238" cy="523220"/>
          </a:xfrm>
          <a:prstGeom prst="rect">
            <a:avLst/>
          </a:prstGeom>
          <a:solidFill>
            <a:schemeClr val="accent5">
              <a:lumMod val="40000"/>
              <a:lumOff val="60000"/>
            </a:schemeClr>
          </a:solidFill>
        </p:spPr>
        <p:txBody>
          <a:bodyPr wrap="square" rtlCol="0">
            <a:spAutoFit/>
          </a:bodyPr>
          <a:lstStyle/>
          <a:p>
            <a:pPr algn="ctr"/>
            <a:r>
              <a:rPr lang="fr-FR" sz="2800" dirty="0" smtClean="0">
                <a:solidFill>
                  <a:srgbClr val="0000FF"/>
                </a:solidFill>
              </a:rPr>
              <a:t>Construction d’igloos </a:t>
            </a:r>
            <a:endParaRPr lang="fr-FR" sz="2800" dirty="0">
              <a:solidFill>
                <a:srgbClr val="0000FF"/>
              </a:solidFill>
            </a:endParaRPr>
          </a:p>
        </p:txBody>
      </p:sp>
    </p:spTree>
    <p:extLst>
      <p:ext uri="{BB962C8B-B14F-4D97-AF65-F5344CB8AC3E}">
        <p14:creationId xmlns:p14="http://schemas.microsoft.com/office/powerpoint/2010/main" val="2105486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6346142"/>
          </a:xfrm>
        </p:spPr>
        <p:txBody>
          <a:bodyPr anchor="t" anchorCtr="0">
            <a:normAutofit fontScale="90000"/>
          </a:bodyPr>
          <a:lstStyle/>
          <a:p>
            <a:pPr algn="l"/>
            <a:r>
              <a:rPr lang="fr-FR" sz="4000" u="sng" dirty="0" smtClean="0"/>
              <a:t>Sommaire</a:t>
            </a:r>
            <a:r>
              <a:rPr lang="fr-FR" sz="4000" dirty="0" smtClean="0"/>
              <a:t/>
            </a:r>
            <a:br>
              <a:rPr lang="fr-FR" sz="4000" dirty="0" smtClean="0"/>
            </a:br>
            <a:r>
              <a:rPr lang="fr-FR" sz="3900" dirty="0" smtClean="0"/>
              <a:t>1- Les objectifs du séjour </a:t>
            </a:r>
            <a:br>
              <a:rPr lang="fr-FR" sz="3900" dirty="0" smtClean="0"/>
            </a:br>
            <a:r>
              <a:rPr lang="fr-FR" sz="3900" dirty="0" smtClean="0"/>
              <a:t>2 – L’encadrement / les déplacements</a:t>
            </a:r>
            <a:br>
              <a:rPr lang="fr-FR" sz="3900" dirty="0" smtClean="0"/>
            </a:br>
            <a:r>
              <a:rPr lang="fr-FR" sz="3900" dirty="0" smtClean="0"/>
              <a:t>3 – Notre prestataire </a:t>
            </a:r>
            <a:br>
              <a:rPr lang="fr-FR" sz="3900" dirty="0" smtClean="0"/>
            </a:br>
            <a:r>
              <a:rPr lang="fr-FR" sz="3900" dirty="0" smtClean="0"/>
              <a:t>4 – La destination</a:t>
            </a:r>
            <a:br>
              <a:rPr lang="fr-FR" sz="3900" dirty="0" smtClean="0"/>
            </a:br>
            <a:r>
              <a:rPr lang="fr-FR" sz="3900" dirty="0" smtClean="0"/>
              <a:t>5 - L’hébergement</a:t>
            </a:r>
            <a:br>
              <a:rPr lang="fr-FR" sz="3900" dirty="0" smtClean="0"/>
            </a:br>
            <a:r>
              <a:rPr lang="fr-FR" sz="3900" dirty="0" smtClean="0"/>
              <a:t>6 – Les activités</a:t>
            </a:r>
            <a:br>
              <a:rPr lang="fr-FR" sz="3900" dirty="0" smtClean="0"/>
            </a:br>
            <a:r>
              <a:rPr lang="fr-FR" sz="3900" dirty="0" smtClean="0"/>
              <a:t>7 – Les visites</a:t>
            </a:r>
            <a:br>
              <a:rPr lang="fr-FR" sz="3900" dirty="0" smtClean="0"/>
            </a:br>
            <a:r>
              <a:rPr lang="fr-FR" sz="3900" dirty="0" smtClean="0"/>
              <a:t>8 – L’équipement</a:t>
            </a:r>
            <a:br>
              <a:rPr lang="fr-FR" sz="3900" dirty="0" smtClean="0"/>
            </a:br>
            <a:r>
              <a:rPr lang="fr-FR" sz="3900" dirty="0" smtClean="0"/>
              <a:t>9 – Objectifs d’apprentissage / programmes </a:t>
            </a:r>
            <a:br>
              <a:rPr lang="fr-FR" sz="3900" dirty="0" smtClean="0"/>
            </a:br>
            <a:r>
              <a:rPr lang="fr-FR" sz="3900" dirty="0" smtClean="0"/>
              <a:t>10 – Questions</a:t>
            </a:r>
            <a:r>
              <a:rPr lang="fr-FR" dirty="0" smtClean="0"/>
              <a:t/>
            </a:r>
            <a:br>
              <a:rPr lang="fr-FR" dirty="0" smtClean="0"/>
            </a:br>
            <a:r>
              <a:rPr lang="fr-FR" dirty="0" smtClean="0"/>
              <a:t/>
            </a:r>
            <a:br>
              <a:rPr lang="fr-FR" dirty="0" smtClean="0"/>
            </a:br>
            <a:endParaRPr lang="fr-FR" dirty="0"/>
          </a:p>
        </p:txBody>
      </p:sp>
    </p:spTree>
    <p:extLst>
      <p:ext uri="{BB962C8B-B14F-4D97-AF65-F5344CB8AC3E}">
        <p14:creationId xmlns:p14="http://schemas.microsoft.com/office/powerpoint/2010/main" val="27172461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43749"/>
            <a:ext cx="8229600" cy="1143000"/>
          </a:xfrm>
        </p:spPr>
        <p:txBody>
          <a:bodyPr/>
          <a:lstStyle/>
          <a:p>
            <a:r>
              <a:rPr lang="fr-FR" dirty="0" smtClean="0"/>
              <a:t>Les visites…</a:t>
            </a:r>
            <a:endParaRPr lang="fr-FR" dirty="0"/>
          </a:p>
        </p:txBody>
      </p:sp>
    </p:spTree>
    <p:extLst>
      <p:ext uri="{BB962C8B-B14F-4D97-AF65-F5344CB8AC3E}">
        <p14:creationId xmlns:p14="http://schemas.microsoft.com/office/powerpoint/2010/main" val="27979229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14166" y="117680"/>
            <a:ext cx="9029834" cy="809800"/>
          </a:xfrm>
        </p:spPr>
        <p:txBody>
          <a:bodyPr>
            <a:normAutofit fontScale="90000"/>
          </a:bodyPr>
          <a:lstStyle/>
          <a:p>
            <a:r>
              <a:rPr lang="fr-FR" dirty="0" smtClean="0"/>
              <a:t>L’observatoire du Pic</a:t>
            </a:r>
            <a:r>
              <a:rPr lang="fr-FR" dirty="0"/>
              <a:t> </a:t>
            </a:r>
            <a:r>
              <a:rPr lang="fr-FR" dirty="0" smtClean="0"/>
              <a:t>du Midi de Bigorre</a:t>
            </a:r>
            <a:endParaRPr lang="fr-FR" dirty="0"/>
          </a:p>
        </p:txBody>
      </p:sp>
    </p:spTree>
    <p:extLst>
      <p:ext uri="{BB962C8B-B14F-4D97-AF65-F5344CB8AC3E}">
        <p14:creationId xmlns:p14="http://schemas.microsoft.com/office/powerpoint/2010/main" val="37228806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195608" y="271109"/>
            <a:ext cx="4552378" cy="2183145"/>
          </a:xfrm>
        </p:spPr>
        <p:txBody>
          <a:bodyPr anchor="t" anchorCtr="0">
            <a:noAutofit/>
          </a:bodyPr>
          <a:lstStyle/>
          <a:p>
            <a:pPr algn="l"/>
            <a:r>
              <a:rPr lang="fr-FR" sz="2400" dirty="0">
                <a:solidFill>
                  <a:srgbClr val="FFFFFF"/>
                </a:solidFill>
              </a:rPr>
              <a:t>Depuis 1873, des hommes étudient les astres à l'Observatoire du Pic du </a:t>
            </a:r>
            <a:r>
              <a:rPr lang="fr-FR" sz="2400" dirty="0" smtClean="0">
                <a:solidFill>
                  <a:srgbClr val="FFFFFF"/>
                </a:solidFill>
              </a:rPr>
              <a:t>Midi (2877 m).</a:t>
            </a:r>
            <a:r>
              <a:rPr lang="fr-FR" sz="2400" dirty="0" smtClean="0">
                <a:solidFill>
                  <a:schemeClr val="bg1"/>
                </a:solidFill>
              </a:rPr>
              <a:t/>
            </a:r>
            <a:br>
              <a:rPr lang="fr-FR" sz="2400" dirty="0" smtClean="0">
                <a:solidFill>
                  <a:schemeClr val="bg1"/>
                </a:solidFill>
              </a:rPr>
            </a:br>
            <a:r>
              <a:rPr lang="fr-FR" sz="2000" dirty="0" smtClean="0">
                <a:solidFill>
                  <a:schemeClr val="bg1"/>
                </a:solidFill>
              </a:rPr>
              <a:t/>
            </a:r>
            <a:br>
              <a:rPr lang="fr-FR" sz="2000" dirty="0" smtClean="0">
                <a:solidFill>
                  <a:schemeClr val="bg1"/>
                </a:solidFill>
              </a:rPr>
            </a:br>
            <a:endParaRPr lang="fr-FR" sz="2000" dirty="0">
              <a:solidFill>
                <a:srgbClr val="FFFFFF"/>
              </a:solidFill>
            </a:endParaRPr>
          </a:p>
        </p:txBody>
      </p:sp>
    </p:spTree>
    <p:extLst>
      <p:ext uri="{BB962C8B-B14F-4D97-AF65-F5344CB8AC3E}">
        <p14:creationId xmlns:p14="http://schemas.microsoft.com/office/powerpoint/2010/main" val="17781885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élescop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72188"/>
          </a:xfrm>
          <a:prstGeom prst="rect">
            <a:avLst/>
          </a:prstGeom>
        </p:spPr>
      </p:pic>
      <p:sp>
        <p:nvSpPr>
          <p:cNvPr id="3" name="Rectangle 2"/>
          <p:cNvSpPr/>
          <p:nvPr/>
        </p:nvSpPr>
        <p:spPr>
          <a:xfrm>
            <a:off x="-1" y="1136724"/>
            <a:ext cx="2583011" cy="1631216"/>
          </a:xfrm>
          <a:prstGeom prst="rect">
            <a:avLst/>
          </a:prstGeom>
        </p:spPr>
        <p:txBody>
          <a:bodyPr wrap="square">
            <a:spAutoFit/>
          </a:bodyPr>
          <a:lstStyle/>
          <a:p>
            <a:r>
              <a:rPr lang="fr-FR" sz="2000" dirty="0" smtClean="0">
                <a:solidFill>
                  <a:srgbClr val="FFFFFF"/>
                </a:solidFill>
              </a:rPr>
              <a:t>Le télescope Bernard Lyot permet depuis 1981 de mieux connaître les étoiles et les galaxies.</a:t>
            </a:r>
            <a:endParaRPr lang="fr-FR" sz="2000" dirty="0"/>
          </a:p>
        </p:txBody>
      </p:sp>
    </p:spTree>
    <p:extLst>
      <p:ext uri="{BB962C8B-B14F-4D97-AF65-F5344CB8AC3E}">
        <p14:creationId xmlns:p14="http://schemas.microsoft.com/office/powerpoint/2010/main" val="7584928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60486"/>
            <a:ext cx="8229600" cy="752724"/>
          </a:xfrm>
        </p:spPr>
        <p:txBody>
          <a:bodyPr>
            <a:normAutofit fontScale="90000"/>
          </a:bodyPr>
          <a:lstStyle/>
          <a:p>
            <a:r>
              <a:rPr lang="fr-FR" dirty="0" smtClean="0"/>
              <a:t>La cité de l’espace située à Toulouse</a:t>
            </a:r>
            <a:endParaRPr lang="fr-FR" dirty="0"/>
          </a:p>
        </p:txBody>
      </p:sp>
      <p:pic>
        <p:nvPicPr>
          <p:cNvPr id="3" name="Image 2" descr="cité de l'espa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0" y="1341279"/>
            <a:ext cx="7670800" cy="4018121"/>
          </a:xfrm>
          <a:prstGeom prst="rect">
            <a:avLst/>
          </a:prstGeom>
        </p:spPr>
      </p:pic>
    </p:spTree>
    <p:extLst>
      <p:ext uri="{BB962C8B-B14F-4D97-AF65-F5344CB8AC3E}">
        <p14:creationId xmlns:p14="http://schemas.microsoft.com/office/powerpoint/2010/main" val="19719094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ité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03" y="3730516"/>
            <a:ext cx="3825129" cy="2547809"/>
          </a:xfrm>
          <a:prstGeom prst="rect">
            <a:avLst/>
          </a:prstGeom>
        </p:spPr>
      </p:pic>
      <p:pic>
        <p:nvPicPr>
          <p:cNvPr id="3" name="Image 2" descr="cité espace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377" y="326385"/>
            <a:ext cx="4246349" cy="2828371"/>
          </a:xfrm>
          <a:prstGeom prst="rect">
            <a:avLst/>
          </a:prstGeom>
        </p:spPr>
      </p:pic>
      <p:sp>
        <p:nvSpPr>
          <p:cNvPr id="4" name="ZoneTexte 3"/>
          <p:cNvSpPr txBox="1"/>
          <p:nvPr/>
        </p:nvSpPr>
        <p:spPr>
          <a:xfrm>
            <a:off x="242603" y="150574"/>
            <a:ext cx="3953005" cy="3416320"/>
          </a:xfrm>
          <a:prstGeom prst="rect">
            <a:avLst/>
          </a:prstGeom>
          <a:noFill/>
        </p:spPr>
        <p:txBody>
          <a:bodyPr wrap="square" rtlCol="0">
            <a:spAutoFit/>
          </a:bodyPr>
          <a:lstStyle/>
          <a:p>
            <a:r>
              <a:rPr lang="fr-FR" sz="2400" dirty="0"/>
              <a:t>Les Jardins de la Cité de </a:t>
            </a:r>
            <a:r>
              <a:rPr lang="fr-FR" sz="2400" dirty="0" smtClean="0"/>
              <a:t>l’espace </a:t>
            </a:r>
            <a:r>
              <a:rPr lang="fr-FR" sz="2400" dirty="0"/>
              <a:t>offrent de nombreux supports de découverte accessibles aux élèves de </a:t>
            </a:r>
            <a:r>
              <a:rPr lang="fr-FR" sz="2400" dirty="0" smtClean="0"/>
              <a:t>primaire.</a:t>
            </a:r>
          </a:p>
          <a:p>
            <a:endParaRPr lang="fr-FR" sz="2400" dirty="0" smtClean="0"/>
          </a:p>
          <a:p>
            <a:r>
              <a:rPr lang="fr-FR" sz="2400" dirty="0" smtClean="0"/>
              <a:t>Une visite animée et des ateliers sont prévus pour le groupe.</a:t>
            </a:r>
            <a:endParaRPr lang="fr-FR" sz="2400" dirty="0"/>
          </a:p>
        </p:txBody>
      </p:sp>
      <p:pic>
        <p:nvPicPr>
          <p:cNvPr id="5" name="Image 4" descr="AP_Expo_PMeteo_page_artic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2377" y="3457426"/>
            <a:ext cx="4246349" cy="2806630"/>
          </a:xfrm>
          <a:prstGeom prst="rect">
            <a:avLst/>
          </a:prstGeom>
        </p:spPr>
      </p:pic>
    </p:spTree>
    <p:extLst>
      <p:ext uri="{BB962C8B-B14F-4D97-AF65-F5344CB8AC3E}">
        <p14:creationId xmlns:p14="http://schemas.microsoft.com/office/powerpoint/2010/main" val="4126995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95792" y="177764"/>
            <a:ext cx="4359736" cy="724508"/>
          </a:xfrm>
        </p:spPr>
        <p:txBody>
          <a:bodyPr>
            <a:normAutofit/>
          </a:bodyPr>
          <a:lstStyle/>
          <a:p>
            <a:r>
              <a:rPr lang="fr-FR" sz="3600" dirty="0" smtClean="0"/>
              <a:t>Visite d’une bergerie</a:t>
            </a:r>
            <a:endParaRPr lang="fr-FR" sz="3600" dirty="0"/>
          </a:p>
        </p:txBody>
      </p:sp>
      <p:pic>
        <p:nvPicPr>
          <p:cNvPr id="3" name="Image 2" descr="ferm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99" y="177764"/>
            <a:ext cx="4245054" cy="2825614"/>
          </a:xfrm>
          <a:prstGeom prst="rect">
            <a:avLst/>
          </a:prstGeom>
        </p:spPr>
      </p:pic>
      <p:pic>
        <p:nvPicPr>
          <p:cNvPr id="4" name="Image 3" descr="fer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792" y="3344124"/>
            <a:ext cx="4401100" cy="3300825"/>
          </a:xfrm>
          <a:prstGeom prst="rect">
            <a:avLst/>
          </a:prstGeom>
        </p:spPr>
      </p:pic>
      <p:pic>
        <p:nvPicPr>
          <p:cNvPr id="5" name="Image 4" descr="ferme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99" y="3344124"/>
            <a:ext cx="4289151" cy="2841563"/>
          </a:xfrm>
          <a:prstGeom prst="rect">
            <a:avLst/>
          </a:prstGeom>
        </p:spPr>
      </p:pic>
      <p:sp>
        <p:nvSpPr>
          <p:cNvPr id="7" name="ZoneTexte 6"/>
          <p:cNvSpPr txBox="1"/>
          <p:nvPr/>
        </p:nvSpPr>
        <p:spPr>
          <a:xfrm>
            <a:off x="4510850" y="902272"/>
            <a:ext cx="4359736" cy="2308324"/>
          </a:xfrm>
          <a:prstGeom prst="rect">
            <a:avLst/>
          </a:prstGeom>
          <a:noFill/>
        </p:spPr>
        <p:txBody>
          <a:bodyPr wrap="square" rtlCol="0">
            <a:spAutoFit/>
          </a:bodyPr>
          <a:lstStyle/>
          <a:p>
            <a:r>
              <a:rPr lang="fr-FR" sz="2400" dirty="0"/>
              <a:t>D</a:t>
            </a:r>
            <a:r>
              <a:rPr lang="fr-FR" sz="2400" dirty="0" smtClean="0"/>
              <a:t>écouverte </a:t>
            </a:r>
            <a:r>
              <a:rPr lang="fr-FR" sz="2400" dirty="0"/>
              <a:t>du métier de berger en allant voir les animaux de la ferme (soins des brebis, soins des agneaux, alimentation, travail du chien de conduite, faune </a:t>
            </a:r>
            <a:r>
              <a:rPr lang="fr-FR" sz="2400" dirty="0" smtClean="0"/>
              <a:t>sauvage</a:t>
            </a:r>
            <a:r>
              <a:rPr lang="fr-FR" sz="2400" dirty="0"/>
              <a:t>)</a:t>
            </a:r>
          </a:p>
        </p:txBody>
      </p:sp>
    </p:spTree>
    <p:extLst>
      <p:ext uri="{BB962C8B-B14F-4D97-AF65-F5344CB8AC3E}">
        <p14:creationId xmlns:p14="http://schemas.microsoft.com/office/powerpoint/2010/main" val="15111805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descr="1024px-Bagnères-de-Bigor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ZoneTexte 4"/>
          <p:cNvSpPr txBox="1"/>
          <p:nvPr/>
        </p:nvSpPr>
        <p:spPr>
          <a:xfrm>
            <a:off x="856247" y="413799"/>
            <a:ext cx="7830553" cy="954107"/>
          </a:xfrm>
          <a:prstGeom prst="rect">
            <a:avLst/>
          </a:prstGeom>
          <a:noFill/>
        </p:spPr>
        <p:txBody>
          <a:bodyPr wrap="square" rtlCol="0">
            <a:spAutoFit/>
          </a:bodyPr>
          <a:lstStyle/>
          <a:p>
            <a:r>
              <a:rPr lang="fr-FR" sz="2800" dirty="0"/>
              <a:t>Rencontre de nos correspondants F</a:t>
            </a:r>
            <a:r>
              <a:rPr lang="fr-FR" sz="2800" dirty="0" smtClean="0"/>
              <a:t>rançais des écoles de Bagnères</a:t>
            </a:r>
            <a:r>
              <a:rPr lang="fr-FR" sz="2800" dirty="0"/>
              <a:t>-</a:t>
            </a:r>
            <a:r>
              <a:rPr lang="fr-FR" sz="2800" dirty="0" smtClean="0"/>
              <a:t>de-Bigorre.</a:t>
            </a:r>
            <a:endParaRPr lang="fr-FR" sz="2800" dirty="0"/>
          </a:p>
        </p:txBody>
      </p:sp>
    </p:spTree>
    <p:extLst>
      <p:ext uri="{BB962C8B-B14F-4D97-AF65-F5344CB8AC3E}">
        <p14:creationId xmlns:p14="http://schemas.microsoft.com/office/powerpoint/2010/main" val="1908289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56352" y="17797"/>
            <a:ext cx="5065377" cy="714934"/>
          </a:xfrm>
        </p:spPr>
        <p:txBody>
          <a:bodyPr>
            <a:normAutofit fontScale="90000"/>
          </a:bodyPr>
          <a:lstStyle/>
          <a:p>
            <a:r>
              <a:rPr lang="fr-FR" dirty="0" smtClean="0"/>
              <a:t>L’équipement:</a:t>
            </a:r>
            <a:endParaRPr lang="fr-FR" dirty="0"/>
          </a:p>
        </p:txBody>
      </p:sp>
      <p:sp>
        <p:nvSpPr>
          <p:cNvPr id="3" name="ZoneTexte 2"/>
          <p:cNvSpPr txBox="1"/>
          <p:nvPr/>
        </p:nvSpPr>
        <p:spPr>
          <a:xfrm>
            <a:off x="756352" y="732731"/>
            <a:ext cx="5551332" cy="6001642"/>
          </a:xfrm>
          <a:prstGeom prst="rect">
            <a:avLst/>
          </a:prstGeom>
          <a:noFill/>
        </p:spPr>
        <p:txBody>
          <a:bodyPr wrap="square" rtlCol="0">
            <a:spAutoFit/>
          </a:bodyPr>
          <a:lstStyle/>
          <a:p>
            <a:r>
              <a:rPr lang="fr-FR" sz="3200" dirty="0" smtClean="0"/>
              <a:t>Afin de bien profiter au mieux des activités et des joies de la neige, chaque enfant se verra attribuer pour le séjour une combinaison de ski neuve ainsi que des après-skis et un bonnet de ski offert. </a:t>
            </a:r>
          </a:p>
          <a:p>
            <a:endParaRPr lang="fr-FR" sz="2400" dirty="0"/>
          </a:p>
          <a:p>
            <a:r>
              <a:rPr lang="fr-FR" sz="3200" dirty="0" smtClean="0"/>
              <a:t>Il devra fournir des gants chauds, adaptés. Un arrêt dans un magasin spécialisé est prévu en début de séjour.</a:t>
            </a:r>
            <a:endParaRPr lang="fr-FR" sz="3200" dirty="0"/>
          </a:p>
        </p:txBody>
      </p:sp>
      <p:pic>
        <p:nvPicPr>
          <p:cNvPr id="4" name="Image 3" descr="combinaison sk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6640" y="458956"/>
            <a:ext cx="2584651" cy="2584651"/>
          </a:xfrm>
          <a:prstGeom prst="rect">
            <a:avLst/>
          </a:prstGeom>
        </p:spPr>
      </p:pic>
      <p:pic>
        <p:nvPicPr>
          <p:cNvPr id="5" name="Image 4" descr="après ski.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640" y="3928351"/>
            <a:ext cx="2549560" cy="2406078"/>
          </a:xfrm>
          <a:prstGeom prst="rect">
            <a:avLst/>
          </a:prstGeom>
        </p:spPr>
      </p:pic>
    </p:spTree>
    <p:extLst>
      <p:ext uri="{BB962C8B-B14F-4D97-AF65-F5344CB8AC3E}">
        <p14:creationId xmlns:p14="http://schemas.microsoft.com/office/powerpoint/2010/main" val="20176631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162" y="116632"/>
            <a:ext cx="1649638" cy="1512168"/>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5421567"/>
            <a:ext cx="3017144" cy="1260766"/>
          </a:xfrm>
          <a:prstGeom prst="rect">
            <a:avLst/>
          </a:prstGeom>
        </p:spPr>
      </p:pic>
      <p:sp>
        <p:nvSpPr>
          <p:cNvPr id="2" name="Titre 1"/>
          <p:cNvSpPr>
            <a:spLocks noGrp="1"/>
          </p:cNvSpPr>
          <p:nvPr>
            <p:ph type="title"/>
          </p:nvPr>
        </p:nvSpPr>
        <p:spPr>
          <a:xfrm>
            <a:off x="0" y="274638"/>
            <a:ext cx="7037162" cy="1143000"/>
          </a:xfrm>
        </p:spPr>
        <p:txBody>
          <a:bodyPr>
            <a:normAutofit fontScale="90000"/>
          </a:bodyPr>
          <a:lstStyle/>
          <a:p>
            <a:r>
              <a:rPr lang="fr-FR" dirty="0" smtClean="0">
                <a:latin typeface="WhatDoWeDoAllDay" pitchFamily="2" charset="0"/>
              </a:rPr>
              <a:t>Les apprentissages / programmes</a:t>
            </a:r>
            <a:endParaRPr lang="fr-FR" dirty="0">
              <a:latin typeface="WhatDoWeDoAllDay" pitchFamily="2" charset="0"/>
            </a:endParaRPr>
          </a:p>
        </p:txBody>
      </p:sp>
      <p:sp>
        <p:nvSpPr>
          <p:cNvPr id="3" name="Espace réservé du contenu 2"/>
          <p:cNvSpPr>
            <a:spLocks noGrp="1"/>
          </p:cNvSpPr>
          <p:nvPr>
            <p:ph idx="1"/>
          </p:nvPr>
        </p:nvSpPr>
        <p:spPr/>
        <p:txBody>
          <a:bodyPr>
            <a:normAutofit lnSpcReduction="10000"/>
          </a:bodyPr>
          <a:lstStyle/>
          <a:p>
            <a:r>
              <a:rPr lang="fr-FR" sz="3600" dirty="0" smtClean="0">
                <a:solidFill>
                  <a:schemeClr val="tx2">
                    <a:lumMod val="60000"/>
                    <a:lumOff val="40000"/>
                  </a:schemeClr>
                </a:solidFill>
                <a:latin typeface="WhatDoWeDoAllDay" pitchFamily="2" charset="0"/>
              </a:rPr>
              <a:t>Avant la classe de découverte</a:t>
            </a:r>
            <a:r>
              <a:rPr lang="fr-FR" dirty="0" smtClean="0">
                <a:solidFill>
                  <a:schemeClr val="tx2">
                    <a:lumMod val="60000"/>
                    <a:lumOff val="40000"/>
                  </a:schemeClr>
                </a:solidFill>
                <a:latin typeface="WhatDoWeDoAllDay" pitchFamily="2" charset="0"/>
              </a:rPr>
              <a:t>:</a:t>
            </a:r>
          </a:p>
          <a:p>
            <a:pPr lvl="1"/>
            <a:r>
              <a:rPr lang="fr-FR" sz="2400" dirty="0" smtClean="0">
                <a:solidFill>
                  <a:srgbClr val="00B0F0"/>
                </a:solidFill>
                <a:latin typeface="WhatDoWeDoAllDay" pitchFamily="2" charset="0"/>
              </a:rPr>
              <a:t>Géographie: </a:t>
            </a:r>
          </a:p>
          <a:p>
            <a:pPr lvl="2"/>
            <a:r>
              <a:rPr lang="fr-FR" dirty="0" smtClean="0">
                <a:solidFill>
                  <a:srgbClr val="000000"/>
                </a:solidFill>
              </a:rPr>
              <a:t>Découvrir</a:t>
            </a:r>
            <a:r>
              <a:rPr lang="fr-FR" dirty="0" smtClean="0">
                <a:solidFill>
                  <a:srgbClr val="000000"/>
                </a:solidFill>
                <a:latin typeface="WhatDoWeDoAllDay" pitchFamily="2" charset="0"/>
              </a:rPr>
              <a:t> le milieu montagnard Français.</a:t>
            </a:r>
          </a:p>
          <a:p>
            <a:pPr lvl="2"/>
            <a:r>
              <a:rPr lang="fr-FR" dirty="0" smtClean="0">
                <a:latin typeface="WhatDoWeDoAllDay" pitchFamily="2" charset="0"/>
              </a:rPr>
              <a:t>Comparer deux milieux: l’Egypte et le milieu montagnard des Pyrénées</a:t>
            </a:r>
          </a:p>
          <a:p>
            <a:pPr lvl="1"/>
            <a:r>
              <a:rPr lang="fr-FR" sz="2400" dirty="0" smtClean="0">
                <a:solidFill>
                  <a:srgbClr val="00B0F0"/>
                </a:solidFill>
                <a:latin typeface="WhatDoWeDoAllDay" pitchFamily="2" charset="0"/>
              </a:rPr>
              <a:t>Mathématiques:</a:t>
            </a:r>
          </a:p>
          <a:p>
            <a:pPr lvl="2"/>
            <a:r>
              <a:rPr lang="fr-FR" dirty="0" smtClean="0">
                <a:latin typeface="WhatDoWeDoAllDay" pitchFamily="2" charset="0"/>
              </a:rPr>
              <a:t>Travail autour du trajet (distances / temps)</a:t>
            </a:r>
          </a:p>
          <a:p>
            <a:pPr lvl="1"/>
            <a:r>
              <a:rPr lang="fr-FR" sz="2400" dirty="0" smtClean="0">
                <a:solidFill>
                  <a:srgbClr val="00B0F0"/>
                </a:solidFill>
                <a:latin typeface="WhatDoWeDoAllDay" pitchFamily="2" charset="0"/>
              </a:rPr>
              <a:t>Français et informatique</a:t>
            </a:r>
            <a:r>
              <a:rPr lang="fr-FR" sz="2400" dirty="0" smtClean="0">
                <a:latin typeface="WhatDoWeDoAllDay" pitchFamily="2" charset="0"/>
              </a:rPr>
              <a:t>:</a:t>
            </a:r>
          </a:p>
          <a:p>
            <a:pPr lvl="2"/>
            <a:r>
              <a:rPr lang="fr-FR" dirty="0" smtClean="0">
                <a:latin typeface="WhatDoWeDoAllDay" pitchFamily="2" charset="0"/>
              </a:rPr>
              <a:t>Correspondance scolaire, lettre et mail,</a:t>
            </a:r>
          </a:p>
          <a:p>
            <a:pPr lvl="2"/>
            <a:r>
              <a:rPr lang="fr-FR" dirty="0" smtClean="0">
                <a:latin typeface="WhatDoWeDoAllDay" pitchFamily="2" charset="0"/>
              </a:rPr>
              <a:t>Découverte du site de l’école et de la commune de </a:t>
            </a:r>
            <a:r>
              <a:rPr lang="fr-FR" dirty="0" err="1" smtClean="0">
                <a:latin typeface="WhatDoWeDoAllDay" pitchFamily="2" charset="0"/>
              </a:rPr>
              <a:t>Gripp</a:t>
            </a:r>
            <a:r>
              <a:rPr lang="fr-FR" dirty="0" smtClean="0">
                <a:latin typeface="WhatDoWeDoAllDay" pitchFamily="2" charset="0"/>
              </a:rPr>
              <a:t>-Campan</a:t>
            </a:r>
          </a:p>
        </p:txBody>
      </p:sp>
    </p:spTree>
    <p:extLst>
      <p:ext uri="{BB962C8B-B14F-4D97-AF65-F5344CB8AC3E}">
        <p14:creationId xmlns:p14="http://schemas.microsoft.com/office/powerpoint/2010/main" val="23129826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 du séjour </a:t>
            </a:r>
            <a:endParaRPr lang="fr-FR" dirty="0"/>
          </a:p>
        </p:txBody>
      </p:sp>
      <p:sp>
        <p:nvSpPr>
          <p:cNvPr id="6" name="ZoneTexte 5"/>
          <p:cNvSpPr txBox="1"/>
          <p:nvPr/>
        </p:nvSpPr>
        <p:spPr>
          <a:xfrm>
            <a:off x="242603" y="1897766"/>
            <a:ext cx="8719445" cy="4062651"/>
          </a:xfrm>
          <a:prstGeom prst="rect">
            <a:avLst/>
          </a:prstGeom>
          <a:noFill/>
        </p:spPr>
        <p:txBody>
          <a:bodyPr wrap="square" rtlCol="0">
            <a:spAutoFit/>
          </a:bodyPr>
          <a:lstStyle/>
          <a:p>
            <a:r>
              <a:rPr lang="fr-FR" sz="2400" dirty="0" smtClean="0"/>
              <a:t>-   Découvrir un nouvel environnement naturel: la montagne en hiver</a:t>
            </a:r>
          </a:p>
          <a:p>
            <a:pPr marL="285750" indent="-285750">
              <a:buFontTx/>
              <a:buChar char="-"/>
            </a:pPr>
            <a:r>
              <a:rPr lang="fr-FR" sz="2400" dirty="0" smtClean="0"/>
              <a:t>Découvrir un patrimoine, une nouvelle culture </a:t>
            </a:r>
          </a:p>
          <a:p>
            <a:pPr marL="285750" indent="-285750">
              <a:buFontTx/>
              <a:buChar char="-"/>
            </a:pPr>
            <a:r>
              <a:rPr lang="fr-FR" sz="2400" dirty="0" smtClean="0"/>
              <a:t>Pratiquer des activités sportives nouvelles </a:t>
            </a:r>
            <a:endParaRPr lang="fr-FR" sz="2400" dirty="0"/>
          </a:p>
          <a:p>
            <a:pPr marL="285750" indent="-285750">
              <a:buFontTx/>
              <a:buChar char="-"/>
            </a:pPr>
            <a:r>
              <a:rPr lang="fr-FR" sz="2400" dirty="0" smtClean="0"/>
              <a:t>Visiter l’Observatoire du Pic du</a:t>
            </a:r>
            <a:r>
              <a:rPr lang="fr-FR" sz="2400" dirty="0"/>
              <a:t> </a:t>
            </a:r>
            <a:r>
              <a:rPr lang="fr-FR" sz="2400" dirty="0" smtClean="0"/>
              <a:t>Midi et le télescope de Bernard Lyot</a:t>
            </a:r>
          </a:p>
          <a:p>
            <a:pPr marL="285750" indent="-285750">
              <a:buFontTx/>
              <a:buChar char="-"/>
            </a:pPr>
            <a:r>
              <a:rPr lang="fr-FR" sz="2400" dirty="0" smtClean="0"/>
              <a:t>Visiter la cité de l’espace à Toulouse</a:t>
            </a:r>
          </a:p>
          <a:p>
            <a:pPr marL="285750" indent="-285750">
              <a:buFontTx/>
              <a:buChar char="-"/>
            </a:pPr>
            <a:r>
              <a:rPr lang="fr-FR" sz="2400" dirty="0" smtClean="0"/>
              <a:t>Aller à la rencontre des écoliers Français (aboutissement de la correspondance scolaire mise en place)</a:t>
            </a:r>
          </a:p>
          <a:p>
            <a:pPr marL="285750" indent="-285750">
              <a:buFontTx/>
              <a:buChar char="-"/>
            </a:pPr>
            <a:r>
              <a:rPr lang="fr-FR" sz="2400" dirty="0" smtClean="0"/>
              <a:t>Sciences: étude et représentation du système solaire, l’astronomie.</a:t>
            </a:r>
          </a:p>
          <a:p>
            <a:pPr marL="285750" indent="-285750">
              <a:buFontTx/>
              <a:buChar char="-"/>
            </a:pPr>
            <a:endParaRPr lang="fr-FR" dirty="0" smtClean="0"/>
          </a:p>
        </p:txBody>
      </p:sp>
    </p:spTree>
    <p:extLst>
      <p:ext uri="{BB962C8B-B14F-4D97-AF65-F5344CB8AC3E}">
        <p14:creationId xmlns:p14="http://schemas.microsoft.com/office/powerpoint/2010/main" val="3579150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98742"/>
            <a:ext cx="8229600" cy="5727421"/>
          </a:xfrm>
        </p:spPr>
        <p:txBody>
          <a:bodyPr>
            <a:normAutofit fontScale="47500" lnSpcReduction="20000"/>
          </a:bodyPr>
          <a:lstStyle/>
          <a:p>
            <a:pPr algn="ctr"/>
            <a:r>
              <a:rPr lang="fr-FR" sz="6500" dirty="0" smtClean="0">
                <a:solidFill>
                  <a:schemeClr val="tx2">
                    <a:lumMod val="60000"/>
                    <a:lumOff val="40000"/>
                  </a:schemeClr>
                </a:solidFill>
              </a:rPr>
              <a:t>Pendant la classe de découverte:</a:t>
            </a:r>
          </a:p>
          <a:p>
            <a:pPr marL="0" indent="0">
              <a:buNone/>
            </a:pPr>
            <a:endParaRPr lang="fr-FR" sz="2100" dirty="0" smtClean="0">
              <a:solidFill>
                <a:schemeClr val="tx2">
                  <a:lumMod val="60000"/>
                  <a:lumOff val="40000"/>
                </a:schemeClr>
              </a:solidFill>
            </a:endParaRPr>
          </a:p>
          <a:p>
            <a:pPr lvl="1"/>
            <a:r>
              <a:rPr lang="fr-FR" sz="5900" dirty="0" smtClean="0">
                <a:solidFill>
                  <a:srgbClr val="00B0F0"/>
                </a:solidFill>
              </a:rPr>
              <a:t>Vivre ensemble : </a:t>
            </a:r>
          </a:p>
          <a:p>
            <a:pPr>
              <a:lnSpc>
                <a:spcPct val="110000"/>
              </a:lnSpc>
              <a:buFontTx/>
              <a:buChar char="-"/>
            </a:pPr>
            <a:r>
              <a:rPr lang="fr-FR" sz="5900" dirty="0" smtClean="0"/>
              <a:t>Sortir </a:t>
            </a:r>
            <a:r>
              <a:rPr lang="fr-FR" sz="5900" dirty="0"/>
              <a:t>du </a:t>
            </a:r>
            <a:r>
              <a:rPr lang="fr-FR" sz="5900" dirty="0" smtClean="0"/>
              <a:t>milieu de la</a:t>
            </a:r>
            <a:r>
              <a:rPr lang="fr-FR" sz="5900" dirty="0"/>
              <a:t> </a:t>
            </a:r>
            <a:r>
              <a:rPr lang="fr-FR" sz="5900" dirty="0" smtClean="0"/>
              <a:t>classe, sortir de l’Egypte</a:t>
            </a:r>
            <a:endParaRPr lang="fr-FR" sz="5900" dirty="0"/>
          </a:p>
          <a:p>
            <a:pPr>
              <a:lnSpc>
                <a:spcPct val="110000"/>
              </a:lnSpc>
              <a:buFontTx/>
              <a:buChar char="-"/>
            </a:pPr>
            <a:r>
              <a:rPr lang="fr-FR" sz="5900" dirty="0" smtClean="0"/>
              <a:t>Comparer </a:t>
            </a:r>
            <a:r>
              <a:rPr lang="fr-FR" sz="5900" dirty="0"/>
              <a:t>le nouveau milieu avec celui </a:t>
            </a:r>
            <a:r>
              <a:rPr lang="fr-FR" sz="5900" dirty="0" smtClean="0"/>
              <a:t>d’origine (</a:t>
            </a:r>
            <a:r>
              <a:rPr lang="fr-FR" sz="5900" dirty="0"/>
              <a:t>découverte d’un autre </a:t>
            </a:r>
            <a:r>
              <a:rPr lang="fr-FR" sz="5900" dirty="0" smtClean="0"/>
              <a:t>environnement</a:t>
            </a:r>
            <a:r>
              <a:rPr lang="fr-FR" sz="5900" dirty="0"/>
              <a:t>),</a:t>
            </a:r>
          </a:p>
          <a:p>
            <a:pPr>
              <a:lnSpc>
                <a:spcPct val="110000"/>
              </a:lnSpc>
              <a:buFontTx/>
              <a:buChar char="-"/>
            </a:pPr>
            <a:r>
              <a:rPr lang="fr-FR" sz="5900" dirty="0" smtClean="0"/>
              <a:t>Vivre </a:t>
            </a:r>
            <a:r>
              <a:rPr lang="fr-FR" sz="5900" dirty="0"/>
              <a:t>en collectivité</a:t>
            </a:r>
            <a:r>
              <a:rPr lang="fr-FR" sz="5900" dirty="0" smtClean="0"/>
              <a:t>, faire connaissance  avec les enfants de Campan</a:t>
            </a:r>
            <a:endParaRPr lang="fr-FR" sz="5900" dirty="0"/>
          </a:p>
          <a:p>
            <a:pPr>
              <a:lnSpc>
                <a:spcPct val="110000"/>
              </a:lnSpc>
              <a:buFontTx/>
              <a:buChar char="-"/>
            </a:pPr>
            <a:r>
              <a:rPr lang="fr-FR" sz="5900" dirty="0" smtClean="0"/>
              <a:t>Vivre </a:t>
            </a:r>
            <a:r>
              <a:rPr lang="fr-FR" sz="5900" dirty="0"/>
              <a:t>l’expérience de l’éloignement familial</a:t>
            </a:r>
            <a:r>
              <a:rPr lang="fr-FR" sz="2500" dirty="0" smtClean="0"/>
              <a:t>,</a:t>
            </a:r>
          </a:p>
          <a:p>
            <a:pPr marL="0" indent="0">
              <a:lnSpc>
                <a:spcPct val="110000"/>
              </a:lnSpc>
              <a:buNone/>
            </a:pPr>
            <a:r>
              <a:rPr lang="fr-FR" sz="2400" dirty="0">
                <a:latin typeface="WhatDoWeDoAllDay" pitchFamily="2" charset="0"/>
              </a:rPr>
              <a:t>	</a:t>
            </a:r>
          </a:p>
          <a:p>
            <a:pPr>
              <a:buFontTx/>
              <a:buChar char="-"/>
            </a:pPr>
            <a:r>
              <a:rPr lang="fr-FR" sz="5900" dirty="0" smtClean="0">
                <a:solidFill>
                  <a:srgbClr val="00B0F0"/>
                </a:solidFill>
              </a:rPr>
              <a:t>Développer l’autonomie</a:t>
            </a:r>
            <a:r>
              <a:rPr lang="fr-FR" sz="5900" dirty="0">
                <a:solidFill>
                  <a:srgbClr val="00B0F0"/>
                </a:solidFill>
              </a:rPr>
              <a:t> </a:t>
            </a:r>
            <a:endParaRPr lang="fr-FR" sz="5900" dirty="0" smtClean="0">
              <a:solidFill>
                <a:srgbClr val="00B0F0"/>
              </a:solidFill>
            </a:endParaRPr>
          </a:p>
          <a:p>
            <a:pPr marL="0" indent="0">
              <a:buNone/>
            </a:pPr>
            <a:endParaRPr lang="fr-FR" sz="5200" dirty="0" smtClean="0">
              <a:solidFill>
                <a:srgbClr val="00B0F0"/>
              </a:solidFill>
              <a:latin typeface="WhatDoWeDoAllDay" pitchFamily="2" charset="0"/>
            </a:endParaRPr>
          </a:p>
          <a:p>
            <a:pPr>
              <a:buFontTx/>
              <a:buChar char="-"/>
            </a:pPr>
            <a:r>
              <a:rPr lang="fr-FR" sz="5900" dirty="0" smtClean="0">
                <a:solidFill>
                  <a:srgbClr val="00B0F0"/>
                </a:solidFill>
              </a:rPr>
              <a:t>Développer la socialisation</a:t>
            </a:r>
            <a:r>
              <a:rPr lang="fr-FR" sz="5200" dirty="0">
                <a:solidFill>
                  <a:srgbClr val="00B0F0"/>
                </a:solidFill>
                <a:latin typeface="WhatDoWeDoAllDay" pitchFamily="2" charset="0"/>
              </a:rPr>
              <a:t> </a:t>
            </a:r>
          </a:p>
          <a:p>
            <a:pPr algn="ctr">
              <a:buFont typeface="Wingdings" pitchFamily="2" charset="2"/>
              <a:buChar char="ü"/>
            </a:pPr>
            <a:endParaRPr lang="fr-FR" sz="5200" dirty="0">
              <a:solidFill>
                <a:srgbClr val="00B0F0"/>
              </a:solidFill>
              <a:latin typeface="WhatDoWeDoAllDay" pitchFamily="2" charset="0"/>
            </a:endParaRPr>
          </a:p>
          <a:p>
            <a:pPr>
              <a:buFont typeface="Wingdings" pitchFamily="2" charset="2"/>
              <a:buChar char="ü"/>
            </a:pPr>
            <a:endParaRPr lang="fr-FR" sz="2000" dirty="0" smtClean="0">
              <a:latin typeface="WhatDoWeDoAllDay" pitchFamily="2" charset="0"/>
            </a:endParaRPr>
          </a:p>
        </p:txBody>
      </p:sp>
    </p:spTree>
    <p:extLst>
      <p:ext uri="{BB962C8B-B14F-4D97-AF65-F5344CB8AC3E}">
        <p14:creationId xmlns:p14="http://schemas.microsoft.com/office/powerpoint/2010/main" val="109801079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2896" y="162452"/>
            <a:ext cx="8859750" cy="6695548"/>
          </a:xfrm>
        </p:spPr>
        <p:txBody>
          <a:bodyPr/>
          <a:lstStyle/>
          <a:p>
            <a:pPr>
              <a:buFontTx/>
              <a:buChar char="-"/>
            </a:pPr>
            <a:r>
              <a:rPr lang="fr-FR" dirty="0" smtClean="0">
                <a:solidFill>
                  <a:srgbClr val="00B0F0"/>
                </a:solidFill>
                <a:latin typeface="WhatDoWeDoAllDay" pitchFamily="2" charset="0"/>
              </a:rPr>
              <a:t>EPS: Découverte du ski de fond, de la marche en raquette:</a:t>
            </a:r>
          </a:p>
          <a:p>
            <a:pPr lvl="1">
              <a:buFontTx/>
              <a:buChar char="-"/>
            </a:pPr>
            <a:r>
              <a:rPr lang="fr-FR" dirty="0" smtClean="0">
                <a:latin typeface="WhatDoWeDoAllDay" pitchFamily="2" charset="0"/>
              </a:rPr>
              <a:t>Découverte et connaissance du matériel,</a:t>
            </a:r>
          </a:p>
          <a:p>
            <a:pPr lvl="1">
              <a:buFontTx/>
              <a:buChar char="-"/>
            </a:pPr>
            <a:r>
              <a:rPr lang="fr-FR" dirty="0" smtClean="0">
                <a:latin typeface="WhatDoWeDoAllDay" pitchFamily="2" charset="0"/>
              </a:rPr>
              <a:t>Découverte d’une technique, d’une nouvelle activité,</a:t>
            </a:r>
          </a:p>
          <a:p>
            <a:pPr lvl="1">
              <a:buFontTx/>
              <a:buChar char="-"/>
            </a:pPr>
            <a:r>
              <a:rPr lang="fr-FR" dirty="0" smtClean="0">
                <a:latin typeface="WhatDoWeDoAllDay" pitchFamily="2" charset="0"/>
              </a:rPr>
              <a:t>S’adapter à un environnement naturel inconnu</a:t>
            </a:r>
            <a:r>
              <a:rPr lang="fr-FR" dirty="0" smtClean="0"/>
              <a:t>.</a:t>
            </a:r>
          </a:p>
          <a:p>
            <a:pPr marL="457200" lvl="1" indent="0">
              <a:buNone/>
            </a:pPr>
            <a:endParaRPr lang="fr-FR" dirty="0"/>
          </a:p>
          <a:p>
            <a:pPr lvl="1">
              <a:buFontTx/>
              <a:buChar char="-"/>
            </a:pPr>
            <a:endParaRPr lang="fr-FR" dirty="0" smtClean="0"/>
          </a:p>
          <a:p>
            <a:pPr>
              <a:buFontTx/>
              <a:buChar char="-"/>
            </a:pPr>
            <a:r>
              <a:rPr lang="fr-FR" dirty="0" smtClean="0">
                <a:solidFill>
                  <a:srgbClr val="00B0F0"/>
                </a:solidFill>
                <a:latin typeface="WhatDoWeDoAllDay" pitchFamily="2" charset="0"/>
              </a:rPr>
              <a:t>Géographie:</a:t>
            </a:r>
          </a:p>
          <a:p>
            <a:pPr>
              <a:buFontTx/>
              <a:buChar char="-"/>
            </a:pPr>
            <a:r>
              <a:rPr lang="fr-FR" sz="2800" dirty="0" smtClean="0">
                <a:latin typeface="WhatDoWeDoAllDay" pitchFamily="2" charset="0"/>
              </a:rPr>
              <a:t>Se repérer sur une carte,</a:t>
            </a:r>
          </a:p>
          <a:p>
            <a:pPr>
              <a:buFontTx/>
              <a:buChar char="-"/>
            </a:pPr>
            <a:r>
              <a:rPr lang="fr-FR" sz="2800" dirty="0" smtClean="0">
                <a:latin typeface="WhatDoWeDoAllDay" pitchFamily="2" charset="0"/>
              </a:rPr>
              <a:t>Découvrir concrètement la montagne après l’avoir étudiée en classe.</a:t>
            </a:r>
          </a:p>
          <a:p>
            <a:pPr marL="0" indent="0">
              <a:buNone/>
            </a:pPr>
            <a:endParaRPr lang="fr-FR" sz="2800" dirty="0" smtClean="0">
              <a:latin typeface="WhatDoWeDoAllDay" pitchFamily="2" charset="0"/>
            </a:endParaRPr>
          </a:p>
          <a:p>
            <a:pPr>
              <a:buFontTx/>
              <a:buChar char="-"/>
            </a:pPr>
            <a:endParaRPr lang="fr-FR" sz="2800" dirty="0" smtClean="0">
              <a:latin typeface="WhatDoWeDoAllDay" pitchFamily="2" charset="0"/>
            </a:endParaRPr>
          </a:p>
          <a:p>
            <a:pPr>
              <a:buFontTx/>
              <a:buChar char="-"/>
            </a:pPr>
            <a:endParaRPr lang="fr-FR" dirty="0" smtClean="0">
              <a:solidFill>
                <a:srgbClr val="00B0F0"/>
              </a:solidFill>
              <a:latin typeface="WhatDoWeDoAllDay" pitchFamily="2" charset="0"/>
            </a:endParaRPr>
          </a:p>
          <a:p>
            <a:pPr marL="0" indent="0">
              <a:buNone/>
            </a:pPr>
            <a:endParaRPr lang="fr-FR" dirty="0" smtClean="0">
              <a:solidFill>
                <a:srgbClr val="00B0F0"/>
              </a:solidFill>
              <a:latin typeface="WhatDoWeDoAllDay" pitchFamily="2" charset="0"/>
            </a:endParaRPr>
          </a:p>
          <a:p>
            <a:pPr marL="457200" lvl="1" indent="0">
              <a:buNone/>
            </a:pPr>
            <a:endParaRPr lang="fr-FR" dirty="0" smtClean="0"/>
          </a:p>
          <a:p>
            <a:pPr lvl="1">
              <a:buFontTx/>
              <a:buChar char="-"/>
            </a:pPr>
            <a:endParaRPr lang="fr-FR" dirty="0" smtClean="0"/>
          </a:p>
          <a:p>
            <a:pPr lvl="1">
              <a:buFontTx/>
              <a:buChar char="-"/>
            </a:pPr>
            <a:endParaRPr lang="fr-FR" dirty="0"/>
          </a:p>
        </p:txBody>
      </p:sp>
    </p:spTree>
    <p:extLst>
      <p:ext uri="{BB962C8B-B14F-4D97-AF65-F5344CB8AC3E}">
        <p14:creationId xmlns:p14="http://schemas.microsoft.com/office/powerpoint/2010/main" val="23966457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a:bodyPr>
          <a:lstStyle/>
          <a:p>
            <a:pPr marL="0" indent="0">
              <a:buNone/>
            </a:pPr>
            <a:r>
              <a:rPr lang="fr-FR" dirty="0" smtClean="0">
                <a:solidFill>
                  <a:srgbClr val="00B0F0"/>
                </a:solidFill>
                <a:latin typeface="WhatDoWeDoAllDay" pitchFamily="2" charset="0"/>
              </a:rPr>
              <a:t>- Sciences </a:t>
            </a:r>
            <a:r>
              <a:rPr lang="fr-FR" dirty="0">
                <a:solidFill>
                  <a:srgbClr val="00B0F0"/>
                </a:solidFill>
                <a:latin typeface="WhatDoWeDoAllDay" pitchFamily="2" charset="0"/>
              </a:rPr>
              <a:t>expérimentales:</a:t>
            </a:r>
          </a:p>
          <a:p>
            <a:pPr marL="0" indent="0">
              <a:buNone/>
            </a:pPr>
            <a:r>
              <a:rPr lang="fr-FR" dirty="0">
                <a:latin typeface="WhatDoWeDoAllDay" pitchFamily="2" charset="0"/>
              </a:rPr>
              <a:t>- Visite de l’observatoire</a:t>
            </a:r>
          </a:p>
          <a:p>
            <a:pPr>
              <a:buFontTx/>
              <a:buChar char="-"/>
            </a:pPr>
            <a:r>
              <a:rPr lang="fr-FR" dirty="0" smtClean="0">
                <a:latin typeface="WhatDoWeDoAllDay" pitchFamily="2" charset="0"/>
              </a:rPr>
              <a:t>Participation à des ateliers </a:t>
            </a:r>
            <a:r>
              <a:rPr lang="fr-FR" dirty="0">
                <a:latin typeface="WhatDoWeDoAllDay" pitchFamily="2" charset="0"/>
              </a:rPr>
              <a:t>de la Cité de l’espace à </a:t>
            </a:r>
            <a:r>
              <a:rPr lang="fr-FR" dirty="0" smtClean="0">
                <a:latin typeface="WhatDoWeDoAllDay" pitchFamily="2" charset="0"/>
              </a:rPr>
              <a:t>Toulouse</a:t>
            </a:r>
          </a:p>
          <a:p>
            <a:pPr>
              <a:buFontTx/>
              <a:buChar char="-"/>
            </a:pPr>
            <a:r>
              <a:rPr lang="fr-FR" dirty="0" smtClean="0">
                <a:latin typeface="WhatDoWeDoAllDay" pitchFamily="2" charset="0"/>
              </a:rPr>
              <a:t>Connaissances sur les étoiles, les planètes, le système solaire</a:t>
            </a:r>
            <a:endParaRPr lang="fr-FR" dirty="0">
              <a:latin typeface="WhatDoWeDoAllDay" pitchFamily="2" charset="0"/>
            </a:endParaRPr>
          </a:p>
          <a:p>
            <a:pPr marL="0" indent="0">
              <a:buNone/>
            </a:pPr>
            <a:endParaRPr lang="fr-FR" dirty="0">
              <a:solidFill>
                <a:srgbClr val="00B0F0"/>
              </a:solidFill>
              <a:latin typeface="WhatDoWeDoAllDay" pitchFamily="2" charset="0"/>
            </a:endParaRPr>
          </a:p>
          <a:p>
            <a:pPr>
              <a:buFontTx/>
              <a:buChar char="-"/>
            </a:pPr>
            <a:r>
              <a:rPr lang="fr-FR" dirty="0" smtClean="0">
                <a:solidFill>
                  <a:srgbClr val="00B0F0"/>
                </a:solidFill>
                <a:latin typeface="WhatDoWeDoAllDay" pitchFamily="2" charset="0"/>
              </a:rPr>
              <a:t>Français: </a:t>
            </a:r>
          </a:p>
          <a:p>
            <a:pPr lvl="1">
              <a:buFontTx/>
              <a:buChar char="-"/>
            </a:pPr>
            <a:r>
              <a:rPr lang="fr-FR" dirty="0" smtClean="0">
                <a:latin typeface="WhatDoWeDoAllDay" pitchFamily="2" charset="0"/>
              </a:rPr>
              <a:t>Rédaction d’un carnet de bord.</a:t>
            </a:r>
          </a:p>
          <a:p>
            <a:pPr lvl="1">
              <a:buFontTx/>
              <a:buChar char="-"/>
            </a:pPr>
            <a:r>
              <a:rPr lang="fr-FR" dirty="0" smtClean="0">
                <a:latin typeface="WhatDoWeDoAllDay" pitchFamily="2" charset="0"/>
              </a:rPr>
              <a:t>Ecrire un courrier, répondre à un message.</a:t>
            </a:r>
          </a:p>
          <a:p>
            <a:pPr marL="457200" lvl="1" indent="0">
              <a:buNone/>
            </a:pPr>
            <a:endParaRPr lang="fr-FR" dirty="0"/>
          </a:p>
        </p:txBody>
      </p:sp>
    </p:spTree>
    <p:extLst>
      <p:ext uri="{BB962C8B-B14F-4D97-AF65-F5344CB8AC3E}">
        <p14:creationId xmlns:p14="http://schemas.microsoft.com/office/powerpoint/2010/main" val="217612967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a:bodyPr>
          <a:lstStyle/>
          <a:p>
            <a:r>
              <a:rPr lang="fr-FR" sz="3600" dirty="0" smtClean="0">
                <a:solidFill>
                  <a:srgbClr val="0070C0"/>
                </a:solidFill>
                <a:latin typeface="WhatDoWeDoAllDay" pitchFamily="2" charset="0"/>
              </a:rPr>
              <a:t>Après la classe de découverte.</a:t>
            </a:r>
          </a:p>
          <a:p>
            <a:pPr lvl="1"/>
            <a:r>
              <a:rPr lang="fr-FR" dirty="0" smtClean="0">
                <a:latin typeface="WhatDoWeDoAllDay" pitchFamily="2" charset="0"/>
              </a:rPr>
              <a:t>Réaliser une exposition</a:t>
            </a:r>
          </a:p>
          <a:p>
            <a:pPr lvl="1"/>
            <a:r>
              <a:rPr lang="fr-FR" dirty="0" smtClean="0">
                <a:latin typeface="WhatDoWeDoAllDay" pitchFamily="2" charset="0"/>
              </a:rPr>
              <a:t>Poursuivre la correspondance,</a:t>
            </a:r>
          </a:p>
          <a:p>
            <a:pPr lvl="1"/>
            <a:r>
              <a:rPr lang="fr-FR" dirty="0" smtClean="0">
                <a:latin typeface="WhatDoWeDoAllDay" pitchFamily="2" charset="0"/>
              </a:rPr>
              <a:t>Réinvestir les connaissances acquises lors du séjour en géographie, en sciences… et au sein du groupe classe. </a:t>
            </a:r>
          </a:p>
          <a:p>
            <a:pPr marL="457200" lvl="1" indent="0">
              <a:buNone/>
            </a:pPr>
            <a:endParaRPr lang="fr-FR" dirty="0" smtClean="0">
              <a:latin typeface="WhatDoWeDoAllDay" pitchFamily="2" charset="0"/>
            </a:endParaRPr>
          </a:p>
          <a:p>
            <a:pPr lvl="1"/>
            <a:endParaRPr lang="fr-FR" dirty="0">
              <a:latin typeface="WhatDoWeDoAllDay" pitchFamily="2"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3789040"/>
            <a:ext cx="1914525" cy="239077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4091473"/>
            <a:ext cx="2376264" cy="2613891"/>
          </a:xfrm>
          <a:prstGeom prst="rect">
            <a:avLst/>
          </a:prstGeom>
        </p:spPr>
      </p:pic>
    </p:spTree>
    <p:extLst>
      <p:ext uri="{BB962C8B-B14F-4D97-AF65-F5344CB8AC3E}">
        <p14:creationId xmlns:p14="http://schemas.microsoft.com/office/powerpoint/2010/main" val="369718518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29600" cy="6120009"/>
          </a:xfrm>
        </p:spPr>
        <p:txBody>
          <a:bodyPr anchor="t" anchorCtr="0">
            <a:normAutofit fontScale="90000"/>
          </a:bodyPr>
          <a:lstStyle/>
          <a:p>
            <a:pPr algn="l"/>
            <a:r>
              <a:rPr lang="fr-FR" u="sng" dirty="0" smtClean="0">
                <a:solidFill>
                  <a:schemeClr val="bg1">
                    <a:lumMod val="95000"/>
                  </a:schemeClr>
                </a:solidFill>
              </a:rPr>
              <a:t>Informations ultérieures</a:t>
            </a:r>
            <a:r>
              <a:rPr lang="fr-FR" dirty="0" smtClean="0">
                <a:solidFill>
                  <a:schemeClr val="bg1">
                    <a:lumMod val="95000"/>
                  </a:schemeClr>
                </a:solidFill>
              </a:rPr>
              <a:t/>
            </a:r>
            <a:br>
              <a:rPr lang="fr-FR" dirty="0" smtClean="0">
                <a:solidFill>
                  <a:schemeClr val="bg1">
                    <a:lumMod val="95000"/>
                  </a:schemeClr>
                </a:solidFill>
              </a:rPr>
            </a:br>
            <a:r>
              <a:rPr lang="fr-FR" dirty="0" smtClean="0">
                <a:solidFill>
                  <a:schemeClr val="bg1">
                    <a:lumMod val="95000"/>
                  </a:schemeClr>
                </a:solidFill>
              </a:rPr>
              <a:t/>
            </a:r>
            <a:br>
              <a:rPr lang="fr-FR" dirty="0" smtClean="0">
                <a:solidFill>
                  <a:schemeClr val="bg1">
                    <a:lumMod val="95000"/>
                  </a:schemeClr>
                </a:solidFill>
              </a:rPr>
            </a:br>
            <a:r>
              <a:rPr lang="fr-FR" dirty="0" smtClean="0">
                <a:solidFill>
                  <a:schemeClr val="bg1">
                    <a:lumMod val="95000"/>
                  </a:schemeClr>
                </a:solidFill>
              </a:rPr>
              <a:t>- les horaires des vols </a:t>
            </a:r>
            <a:br>
              <a:rPr lang="fr-FR" dirty="0" smtClean="0">
                <a:solidFill>
                  <a:schemeClr val="bg1">
                    <a:lumMod val="95000"/>
                  </a:schemeClr>
                </a:solidFill>
              </a:rPr>
            </a:br>
            <a:r>
              <a:rPr lang="fr-FR" dirty="0" smtClean="0">
                <a:solidFill>
                  <a:schemeClr val="bg1">
                    <a:lumMod val="95000"/>
                  </a:schemeClr>
                </a:solidFill>
              </a:rPr>
              <a:t>- le planning détaillé de la semaine</a:t>
            </a:r>
            <a:br>
              <a:rPr lang="fr-FR" dirty="0" smtClean="0">
                <a:solidFill>
                  <a:schemeClr val="bg1">
                    <a:lumMod val="95000"/>
                  </a:schemeClr>
                </a:solidFill>
              </a:rPr>
            </a:br>
            <a:r>
              <a:rPr lang="fr-FR" dirty="0" smtClean="0">
                <a:solidFill>
                  <a:schemeClr val="bg1">
                    <a:lumMod val="95000"/>
                  </a:schemeClr>
                </a:solidFill>
              </a:rPr>
              <a:t>- le trousseau de voyage </a:t>
            </a:r>
            <a:br>
              <a:rPr lang="fr-FR" dirty="0" smtClean="0">
                <a:solidFill>
                  <a:schemeClr val="bg1">
                    <a:lumMod val="95000"/>
                  </a:schemeClr>
                </a:solidFill>
              </a:rPr>
            </a:br>
            <a:r>
              <a:rPr lang="fr-FR" dirty="0" smtClean="0">
                <a:solidFill>
                  <a:schemeClr val="bg1">
                    <a:lumMod val="95000"/>
                  </a:schemeClr>
                </a:solidFill>
              </a:rPr>
              <a:t>- les numéros des téléphones du séjour</a:t>
            </a:r>
            <a:r>
              <a:rPr lang="fr-FR" dirty="0" smtClean="0"/>
              <a:t/>
            </a:r>
            <a:br>
              <a:rPr lang="fr-FR" dirty="0" smtClean="0"/>
            </a:br>
            <a:r>
              <a:rPr lang="fr-FR" dirty="0" smtClean="0"/>
              <a:t>- …</a:t>
            </a:r>
            <a:br>
              <a:rPr lang="fr-FR" dirty="0" smtClean="0"/>
            </a:br>
            <a:endParaRPr lang="fr-FR" dirty="0"/>
          </a:p>
        </p:txBody>
      </p:sp>
    </p:spTree>
    <p:extLst>
      <p:ext uri="{BB962C8B-B14F-4D97-AF65-F5344CB8AC3E}">
        <p14:creationId xmlns:p14="http://schemas.microsoft.com/office/powerpoint/2010/main" val="179808257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38015" y="5607686"/>
            <a:ext cx="3752679" cy="989570"/>
          </a:xfrm>
        </p:spPr>
        <p:txBody>
          <a:bodyPr/>
          <a:lstStyle/>
          <a:p>
            <a:r>
              <a:rPr lang="fr-FR" dirty="0" smtClean="0"/>
              <a:t>FIN</a:t>
            </a:r>
            <a:endParaRPr lang="fr-FR" dirty="0"/>
          </a:p>
        </p:txBody>
      </p:sp>
    </p:spTree>
    <p:extLst>
      <p:ext uri="{BB962C8B-B14F-4D97-AF65-F5344CB8AC3E}">
        <p14:creationId xmlns:p14="http://schemas.microsoft.com/office/powerpoint/2010/main" val="62205149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Questions ?</a:t>
            </a:r>
            <a:endParaRPr lang="fr-FR" dirty="0">
              <a:solidFill>
                <a:schemeClr val="bg1"/>
              </a:solidFill>
            </a:endParaRPr>
          </a:p>
        </p:txBody>
      </p:sp>
    </p:spTree>
    <p:extLst>
      <p:ext uri="{BB962C8B-B14F-4D97-AF65-F5344CB8AC3E}">
        <p14:creationId xmlns:p14="http://schemas.microsoft.com/office/powerpoint/2010/main" val="36440146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9895" y="274638"/>
            <a:ext cx="8819339" cy="6289066"/>
          </a:xfrm>
        </p:spPr>
        <p:txBody>
          <a:bodyPr anchor="t" anchorCtr="0">
            <a:normAutofit fontScale="90000"/>
          </a:bodyPr>
          <a:lstStyle/>
          <a:p>
            <a:pPr algn="l"/>
            <a:r>
              <a:rPr lang="fr-FR" u="sng" dirty="0" smtClean="0"/>
              <a:t>L’encadrement du séjour </a:t>
            </a:r>
            <a:r>
              <a:rPr lang="fr-FR" dirty="0" smtClean="0"/>
              <a:t>sera assuré par:</a:t>
            </a:r>
            <a:br>
              <a:rPr lang="fr-FR" dirty="0" smtClean="0"/>
            </a:br>
            <a:r>
              <a:rPr lang="fr-FR" dirty="0" smtClean="0"/>
              <a:t>- les deux enseignants des classes de CM2</a:t>
            </a:r>
            <a:br>
              <a:rPr lang="fr-FR" dirty="0" smtClean="0"/>
            </a:br>
            <a:r>
              <a:rPr lang="fr-FR" dirty="0" smtClean="0"/>
              <a:t>- une enseignante d’arabe</a:t>
            </a:r>
            <a:br>
              <a:rPr lang="fr-FR" dirty="0" smtClean="0"/>
            </a:br>
            <a:r>
              <a:rPr lang="fr-FR" dirty="0" smtClean="0"/>
              <a:t>- un surveillant du primaire</a:t>
            </a:r>
            <a:br>
              <a:rPr lang="fr-FR" dirty="0" smtClean="0"/>
            </a:br>
            <a:r>
              <a:rPr lang="fr-FR" dirty="0" smtClean="0"/>
              <a:t>- un coordinateur et un assistant sanitaire</a:t>
            </a:r>
            <a:br>
              <a:rPr lang="fr-FR" dirty="0" smtClean="0"/>
            </a:br>
            <a:r>
              <a:rPr lang="fr-FR" dirty="0" smtClean="0"/>
              <a:t>- des encadrants diplômés lors des activités</a:t>
            </a:r>
            <a:r>
              <a:rPr lang="fr-FR" dirty="0"/>
              <a:t/>
            </a:r>
            <a:br>
              <a:rPr lang="fr-FR" dirty="0"/>
            </a:br>
            <a:r>
              <a:rPr lang="fr-FR" u="sng" dirty="0" smtClean="0"/>
              <a:t>Les déplacements</a:t>
            </a:r>
            <a:r>
              <a:rPr lang="fr-FR" dirty="0" smtClean="0"/>
              <a:t>: un bus privé sera à disposition du groupe sur toute la durée du séjour.</a:t>
            </a:r>
            <a:endParaRPr lang="fr-FR" dirty="0"/>
          </a:p>
        </p:txBody>
      </p:sp>
    </p:spTree>
    <p:extLst>
      <p:ext uri="{BB962C8B-B14F-4D97-AF65-F5344CB8AC3E}">
        <p14:creationId xmlns:p14="http://schemas.microsoft.com/office/powerpoint/2010/main" val="14444461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009042" y="274638"/>
            <a:ext cx="3677757" cy="2971800"/>
          </a:xfrm>
        </p:spPr>
        <p:txBody>
          <a:bodyPr>
            <a:noAutofit/>
          </a:bodyPr>
          <a:lstStyle/>
          <a:p>
            <a:pPr algn="l"/>
            <a:r>
              <a:rPr lang="fr-FR" sz="3200" dirty="0" smtClean="0"/>
              <a:t>L’Agence Nature,  prestataire de notre séjour</a:t>
            </a:r>
            <a:br>
              <a:rPr lang="fr-FR" sz="3200" dirty="0" smtClean="0"/>
            </a:br>
            <a:r>
              <a:rPr lang="fr-FR" sz="3200" dirty="0" smtClean="0"/>
              <a:t/>
            </a:r>
            <a:br>
              <a:rPr lang="fr-FR" sz="3200" dirty="0" smtClean="0"/>
            </a:br>
            <a:endParaRPr lang="fr-FR" sz="3200" dirty="0"/>
          </a:p>
        </p:txBody>
      </p:sp>
      <p:pic>
        <p:nvPicPr>
          <p:cNvPr id="3" name="Image 2" descr="Agence Na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63" y="274638"/>
            <a:ext cx="4254500" cy="2971800"/>
          </a:xfrm>
          <a:prstGeom prst="rect">
            <a:avLst/>
          </a:prstGeom>
        </p:spPr>
      </p:pic>
      <p:sp>
        <p:nvSpPr>
          <p:cNvPr id="5" name="ZoneTexte 4"/>
          <p:cNvSpPr txBox="1"/>
          <p:nvPr/>
        </p:nvSpPr>
        <p:spPr>
          <a:xfrm>
            <a:off x="456664" y="3410272"/>
            <a:ext cx="8201593" cy="3046988"/>
          </a:xfrm>
          <a:prstGeom prst="rect">
            <a:avLst/>
          </a:prstGeom>
          <a:noFill/>
        </p:spPr>
        <p:txBody>
          <a:bodyPr wrap="square" rtlCol="0">
            <a:spAutoFit/>
          </a:bodyPr>
          <a:lstStyle/>
          <a:p>
            <a:pPr marL="342900" indent="-342900">
              <a:buFontTx/>
              <a:buChar char="-"/>
            </a:pPr>
            <a:r>
              <a:rPr lang="fr-FR" sz="2400" dirty="0" smtClean="0"/>
              <a:t>L’association Agence Nature, </a:t>
            </a:r>
            <a:r>
              <a:rPr lang="fr-FR" sz="2400" dirty="0"/>
              <a:t>véritable Tour Opérateur Jeunesse, propose la conception intégrale de séjours de vacances éducatives et sportives pour enfants et adolescents de 6 à 17 </a:t>
            </a:r>
            <a:r>
              <a:rPr lang="fr-FR" sz="2400" dirty="0" smtClean="0"/>
              <a:t>ans</a:t>
            </a:r>
            <a:r>
              <a:rPr lang="fr-FR" sz="2400" dirty="0"/>
              <a:t> </a:t>
            </a:r>
            <a:r>
              <a:rPr lang="fr-FR" sz="2400" dirty="0" smtClean="0"/>
              <a:t>en France et à l’étranger (Grèce, Crête, Sicile, Sardaigne, Croatie…)</a:t>
            </a:r>
          </a:p>
          <a:p>
            <a:pPr marL="342900" indent="-342900">
              <a:buFontTx/>
              <a:buChar char="-"/>
            </a:pPr>
            <a:endParaRPr lang="fr-FR" sz="2400" dirty="0" smtClean="0"/>
          </a:p>
          <a:p>
            <a:r>
              <a:rPr lang="fr-FR" sz="2400" dirty="0" smtClean="0"/>
              <a:t>- Association agrée Ministère de la Jeunesse et des Sports Français.</a:t>
            </a:r>
            <a:endParaRPr lang="fr-FR" sz="2400" dirty="0"/>
          </a:p>
        </p:txBody>
      </p:sp>
    </p:spTree>
    <p:extLst>
      <p:ext uri="{BB962C8B-B14F-4D97-AF65-F5344CB8AC3E}">
        <p14:creationId xmlns:p14="http://schemas.microsoft.com/office/powerpoint/2010/main" val="143615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2842"/>
          </a:xfrm>
        </p:spPr>
        <p:txBody>
          <a:bodyPr>
            <a:normAutofit fontScale="90000"/>
          </a:bodyPr>
          <a:lstStyle/>
          <a:p>
            <a:r>
              <a:rPr lang="fr-FR" dirty="0" smtClean="0"/>
              <a:t>Notre destination: les Pyrénées </a:t>
            </a:r>
            <a:endParaRPr lang="fr-FR" dirty="0"/>
          </a:p>
        </p:txBody>
      </p:sp>
      <p:pic>
        <p:nvPicPr>
          <p:cNvPr id="3" name="Image 2" descr="Carte de Franc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2247"/>
            <a:ext cx="8919235" cy="5250963"/>
          </a:xfrm>
          <a:prstGeom prst="rect">
            <a:avLst/>
          </a:prstGeom>
        </p:spPr>
      </p:pic>
    </p:spTree>
    <p:extLst>
      <p:ext uri="{BB962C8B-B14F-4D97-AF65-F5344CB8AC3E}">
        <p14:creationId xmlns:p14="http://schemas.microsoft.com/office/powerpoint/2010/main" val="37941591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 y="14268"/>
            <a:ext cx="6231357" cy="998825"/>
          </a:xfrm>
          <a:solidFill>
            <a:srgbClr val="FFFFFF"/>
          </a:solidFill>
          <a:ln>
            <a:solidFill>
              <a:schemeClr val="bg1"/>
            </a:solidFill>
          </a:ln>
        </p:spPr>
        <p:txBody>
          <a:bodyPr>
            <a:normAutofit fontScale="90000"/>
          </a:bodyPr>
          <a:lstStyle/>
          <a:p>
            <a:pPr algn="l"/>
            <a:r>
              <a:rPr lang="fr-FR" sz="3000" dirty="0" smtClean="0">
                <a:solidFill>
                  <a:srgbClr val="C0504D"/>
                </a:solidFill>
              </a:rPr>
              <a:t>Hébergement à </a:t>
            </a:r>
            <a:r>
              <a:rPr lang="fr-FR" sz="3000" dirty="0" err="1" smtClean="0">
                <a:solidFill>
                  <a:srgbClr val="C0504D"/>
                </a:solidFill>
              </a:rPr>
              <a:t>Gripp</a:t>
            </a:r>
            <a:r>
              <a:rPr lang="fr-FR" sz="3000" dirty="0" smtClean="0">
                <a:solidFill>
                  <a:srgbClr val="C0504D"/>
                </a:solidFill>
              </a:rPr>
              <a:t>, commune située dans le parc national </a:t>
            </a:r>
            <a:r>
              <a:rPr lang="fr-FR" sz="3000" smtClean="0">
                <a:solidFill>
                  <a:srgbClr val="C0504D"/>
                </a:solidFill>
              </a:rPr>
              <a:t>des Pyrénées.</a:t>
            </a:r>
            <a:endParaRPr lang="fr-FR" sz="3000" dirty="0">
              <a:solidFill>
                <a:srgbClr val="C0504D"/>
              </a:solidFill>
            </a:endParaRPr>
          </a:p>
        </p:txBody>
      </p:sp>
    </p:spTree>
    <p:extLst>
      <p:ext uri="{BB962C8B-B14F-4D97-AF65-F5344CB8AC3E}">
        <p14:creationId xmlns:p14="http://schemas.microsoft.com/office/powerpoint/2010/main" val="2914678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277561" cy="1289961"/>
          </a:xfrm>
          <a:solidFill>
            <a:srgbClr val="FFFFFF"/>
          </a:solidFill>
          <a:ln>
            <a:solidFill>
              <a:srgbClr val="FFFFFF"/>
            </a:solidFill>
          </a:ln>
        </p:spPr>
        <p:txBody>
          <a:bodyPr>
            <a:normAutofit fontScale="90000"/>
          </a:bodyPr>
          <a:lstStyle/>
          <a:p>
            <a:r>
              <a:rPr lang="fr-FR" dirty="0" err="1" smtClean="0">
                <a:solidFill>
                  <a:schemeClr val="accent2"/>
                </a:solidFill>
              </a:rPr>
              <a:t>Gripp</a:t>
            </a:r>
            <a:r>
              <a:rPr lang="fr-FR" dirty="0" smtClean="0">
                <a:solidFill>
                  <a:schemeClr val="accent2"/>
                </a:solidFill>
              </a:rPr>
              <a:t>, commune située non loin de l’Observatoire du Pic du Midi</a:t>
            </a:r>
            <a:endParaRPr lang="fr-FR" dirty="0">
              <a:solidFill>
                <a:schemeClr val="accent2"/>
              </a:solidFill>
            </a:endParaRPr>
          </a:p>
        </p:txBody>
      </p:sp>
    </p:spTree>
    <p:extLst>
      <p:ext uri="{BB962C8B-B14F-4D97-AF65-F5344CB8AC3E}">
        <p14:creationId xmlns:p14="http://schemas.microsoft.com/office/powerpoint/2010/main" val="40497995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357901"/>
            <a:ext cx="8229600" cy="1143000"/>
          </a:xfrm>
        </p:spPr>
        <p:txBody>
          <a:bodyPr>
            <a:normAutofit fontScale="90000"/>
          </a:bodyPr>
          <a:lstStyle/>
          <a:p>
            <a:r>
              <a:rPr lang="fr-FR" dirty="0" smtClean="0"/>
              <a:t>L’hébergement </a:t>
            </a:r>
            <a:br>
              <a:rPr lang="fr-FR" dirty="0" smtClean="0"/>
            </a:br>
            <a:r>
              <a:rPr lang="fr-FR" dirty="0" smtClean="0"/>
              <a:t>(en pension complète)</a:t>
            </a:r>
            <a:endParaRPr lang="fr-FR" dirty="0"/>
          </a:p>
        </p:txBody>
      </p:sp>
    </p:spTree>
    <p:extLst>
      <p:ext uri="{BB962C8B-B14F-4D97-AF65-F5344CB8AC3E}">
        <p14:creationId xmlns:p14="http://schemas.microsoft.com/office/powerpoint/2010/main" val="21674181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746</TotalTime>
  <Words>696</Words>
  <Application>Microsoft Macintosh PowerPoint</Application>
  <PresentationFormat>Présentation à l'écran (4:3)</PresentationFormat>
  <Paragraphs>99</Paragraphs>
  <Slides>36</Slides>
  <Notes>0</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Thème Office</vt:lpstr>
      <vt:lpstr>Classes de CM2  Voyage scolaire dans les Pyrénées  </vt:lpstr>
      <vt:lpstr>Sommaire 1- Les objectifs du séjour  2 – L’encadrement / les déplacements 3 – Notre prestataire  4 – La destination 5 - L’hébergement 6 – Les activités 7 – Les visites 8 – L’équipement 9 – Objectifs d’apprentissage / programmes  10 – Questions  </vt:lpstr>
      <vt:lpstr>Objectifs du séjour </vt:lpstr>
      <vt:lpstr>L’encadrement du séjour sera assuré par: - les deux enseignants des classes de CM2 - une enseignante d’arabe - un surveillant du primaire - un coordinateur et un assistant sanitaire - des encadrants diplômés lors des activités Les déplacements: un bus privé sera à disposition du groupe sur toute la durée du séjour.</vt:lpstr>
      <vt:lpstr>L’Agence Nature,  prestataire de notre séjour  </vt:lpstr>
      <vt:lpstr>Notre destination: les Pyrénées </vt:lpstr>
      <vt:lpstr>Hébergement à Gripp, commune située dans le parc national des Pyrénées.</vt:lpstr>
      <vt:lpstr>Gripp, commune située non loin de l’Observatoire du Pic du Midi</vt:lpstr>
      <vt:lpstr>L’hébergement  (en pension complète)</vt:lpstr>
      <vt:lpstr>Centre d’accueil « Les 4 saisons » à Gripp</vt:lpstr>
      <vt:lpstr>Les chambres </vt:lpstr>
      <vt:lpstr>La salle de travail / salle  informatique</vt:lpstr>
      <vt:lpstr>Centre international d’accueil de séjours de Toulouse (situé à côté de l’aéroport)</vt:lpstr>
      <vt:lpstr>Les activités proposées au cours du séjour…</vt:lpstr>
      <vt:lpstr>le ski de fond</vt:lpstr>
      <vt:lpstr>Ballade en raquettes et découverte du milieu montagnard (jumelles mises à disposition)</vt:lpstr>
      <vt:lpstr>La luge </vt:lpstr>
      <vt:lpstr>Ballade en chiens de traineaux</vt:lpstr>
      <vt:lpstr>Présentation PowerPoint</vt:lpstr>
      <vt:lpstr>Les visites…</vt:lpstr>
      <vt:lpstr>L’observatoire du Pic du Midi de Bigorre</vt:lpstr>
      <vt:lpstr>Depuis 1873, des hommes étudient les astres à l'Observatoire du Pic du Midi (2877 m).  </vt:lpstr>
      <vt:lpstr>Présentation PowerPoint</vt:lpstr>
      <vt:lpstr>La cité de l’espace située à Toulouse</vt:lpstr>
      <vt:lpstr>Présentation PowerPoint</vt:lpstr>
      <vt:lpstr>Visite d’une bergerie</vt:lpstr>
      <vt:lpstr>Présentation PowerPoint</vt:lpstr>
      <vt:lpstr>L’équipement:</vt:lpstr>
      <vt:lpstr>Les apprentissages / programmes</vt:lpstr>
      <vt:lpstr>Présentation PowerPoint</vt:lpstr>
      <vt:lpstr>Présentation PowerPoint</vt:lpstr>
      <vt:lpstr>Présentation PowerPoint</vt:lpstr>
      <vt:lpstr>Présentation PowerPoint</vt:lpstr>
      <vt:lpstr>Informations ultérieures  - les horaires des vols  - le planning détaillé de la semaine - le trousseau de voyage  - les numéros des téléphones du séjour - … </vt:lpstr>
      <vt:lpstr>FIN</vt:lpstr>
      <vt:lpstr>Questions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Voyage des CM2  du samedi 30 janvier  au samedi 6 février 2016</dc:title>
  <dc:creator>olivier</dc:creator>
  <cp:lastModifiedBy>olivier</cp:lastModifiedBy>
  <cp:revision>80</cp:revision>
  <dcterms:created xsi:type="dcterms:W3CDTF">2015-09-13T15:28:26Z</dcterms:created>
  <dcterms:modified xsi:type="dcterms:W3CDTF">2016-01-11T13:29:16Z</dcterms:modified>
</cp:coreProperties>
</file>